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0"/>
  </p:notesMasterIdLst>
  <p:handoutMasterIdLst>
    <p:handoutMasterId r:id="rId41"/>
  </p:handoutMasterIdLst>
  <p:sldIdLst>
    <p:sldId id="303" r:id="rId2"/>
    <p:sldId id="403" r:id="rId3"/>
    <p:sldId id="336" r:id="rId4"/>
    <p:sldId id="439" r:id="rId5"/>
    <p:sldId id="410" r:id="rId6"/>
    <p:sldId id="411" r:id="rId7"/>
    <p:sldId id="412" r:id="rId8"/>
    <p:sldId id="421" r:id="rId9"/>
    <p:sldId id="414" r:id="rId10"/>
    <p:sldId id="440" r:id="rId11"/>
    <p:sldId id="415" r:id="rId12"/>
    <p:sldId id="423" r:id="rId13"/>
    <p:sldId id="422" r:id="rId14"/>
    <p:sldId id="425" r:id="rId15"/>
    <p:sldId id="424" r:id="rId16"/>
    <p:sldId id="417" r:id="rId17"/>
    <p:sldId id="427" r:id="rId18"/>
    <p:sldId id="430" r:id="rId19"/>
    <p:sldId id="431" r:id="rId20"/>
    <p:sldId id="428" r:id="rId21"/>
    <p:sldId id="426" r:id="rId22"/>
    <p:sldId id="419" r:id="rId23"/>
    <p:sldId id="438" r:id="rId24"/>
    <p:sldId id="420" r:id="rId25"/>
    <p:sldId id="442" r:id="rId26"/>
    <p:sldId id="441" r:id="rId27"/>
    <p:sldId id="433" r:id="rId28"/>
    <p:sldId id="443" r:id="rId29"/>
    <p:sldId id="435" r:id="rId30"/>
    <p:sldId id="444" r:id="rId31"/>
    <p:sldId id="436" r:id="rId32"/>
    <p:sldId id="445" r:id="rId33"/>
    <p:sldId id="449" r:id="rId34"/>
    <p:sldId id="437" r:id="rId35"/>
    <p:sldId id="446" r:id="rId36"/>
    <p:sldId id="447" r:id="rId37"/>
    <p:sldId id="448" r:id="rId38"/>
    <p:sldId id="406" r:id="rId39"/>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57"/>
    <p:restoredTop sz="67472"/>
  </p:normalViewPr>
  <p:slideViewPr>
    <p:cSldViewPr snapToGrid="0" snapToObjects="1">
      <p:cViewPr varScale="1">
        <p:scale>
          <a:sx n="82" d="100"/>
          <a:sy n="82" d="100"/>
        </p:scale>
        <p:origin x="1344" y="184"/>
      </p:cViewPr>
      <p:guideLst>
        <p:guide orient="horz" pos="2160"/>
        <p:guide pos="3840"/>
      </p:guideLst>
    </p:cSldViewPr>
  </p:slideViewPr>
  <p:notesTextViewPr>
    <p:cViewPr>
      <p:scale>
        <a:sx n="155" d="100"/>
        <a:sy n="155" d="100"/>
      </p:scale>
      <p:origin x="0" y="0"/>
    </p:cViewPr>
  </p:notesTextViewPr>
  <p:notesViewPr>
    <p:cSldViewPr snapToGrid="0" snapToObjects="1">
      <p:cViewPr varScale="1">
        <p:scale>
          <a:sx n="127" d="100"/>
          <a:sy n="127" d="100"/>
        </p:scale>
        <p:origin x="212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4/27/19</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4/27/19</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type our code at the console and use the enter (return) key to execute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Answer is returned on the following line</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some coding.</a:t>
            </a:r>
          </a:p>
          <a:p>
            <a:endParaRPr lang="en-US" dirty="0"/>
          </a:p>
          <a:p>
            <a:r>
              <a:rPr lang="en-US" dirty="0"/>
              <a:t>Complete the following exercise.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976202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review our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Order of operations matters.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will occur before subtraction unless we embed our operation in parentheses.</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830996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help feature in R is very… helpful!  Preceding a function with ? and executing the line will bring up help documentation and will educate us on how to use a function.</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learn about a function.</a:t>
            </a:r>
          </a:p>
          <a:p>
            <a:endParaRPr lang="en-US" dirty="0"/>
          </a:p>
          <a:p>
            <a:r>
              <a:rPr lang="en-US" dirty="0"/>
              <a:t>What does the </a:t>
            </a:r>
            <a:r>
              <a:rPr lang="en-US" dirty="0" err="1"/>
              <a:t>seq</a:t>
            </a:r>
            <a:r>
              <a:rPr lang="en-US" dirty="0"/>
              <a:t>() function do?</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682332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(aka variables)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names.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aseline="0" dirty="0" err="1"/>
              <a:t>seq</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endParaRPr lang="en-US" b="1"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call our object at the console by typing the object name and pressing enter/return.</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46129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716773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block we will introduce ourselves to R and the concepts of reproducible reporting.</a:t>
            </a:r>
          </a:p>
          <a:p>
            <a:endParaRPr lang="en-US" dirty="0"/>
          </a:p>
          <a:p>
            <a:r>
              <a:rPr lang="en-US" dirty="0"/>
              <a:t>First Hour:  Getting oriented to the R programming language and basic coding concepts</a:t>
            </a:r>
          </a:p>
          <a:p>
            <a:endParaRPr lang="en-US" dirty="0"/>
          </a:p>
          <a:p>
            <a:r>
              <a:rPr lang="en-US" dirty="0"/>
              <a:t>Second Hour:  Learning reproducible reporting practices and tools in R</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649603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062557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569769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collections of functions that extend the capabilities of R.  They are written and published by members of the R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err="1"/>
              <a:t>tidyverse</a:t>
            </a:r>
            <a:r>
              <a:rPr lang="en-US" baseline="0" dirty="0"/>
              <a:t> is an example of a package.  It includes specialized functions for reading data, cleaning, data, performing analysis, and visualizing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will make extensive use of the </a:t>
            </a:r>
            <a:r>
              <a:rPr lang="en-US" baseline="0" dirty="0" err="1"/>
              <a:t>tidyverse</a:t>
            </a:r>
            <a:r>
              <a:rPr lang="en-US" baseline="0" dirty="0"/>
              <a:t> in today’s course and encourage you to use it in your own work.</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174560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Developing tidy with your data </a:t>
            </a:r>
          </a:p>
          <a:p>
            <a:endParaRPr lang="en-US" dirty="0"/>
          </a:p>
          <a:p>
            <a:r>
              <a:rPr lang="en-US" dirty="0"/>
              <a:t>Basic tidy tenets include:  organizing your data in a consistent and standardized way, writing your code in consistent concise language that mimics the English language, and breaking down your analysis into atomic steps.</a:t>
            </a:r>
          </a:p>
          <a:p>
            <a:endParaRPr lang="en-US" dirty="0"/>
          </a:p>
          <a:p>
            <a:r>
              <a:rPr lang="en-US" dirty="0"/>
              <a:t>Here is a figure from the book R for Data Science by Hadley Wickham and Garrett </a:t>
            </a:r>
            <a:r>
              <a:rPr lang="en-US" dirty="0" err="1"/>
              <a:t>Grolemund</a:t>
            </a:r>
            <a:r>
              <a:rPr lang="en-US" dirty="0"/>
              <a:t>.  This is an exceptional resource for learning R and data science.  It outlines the basic loop of data science:  importing data, preparing data for analysis, exploring data, and communicating results.  This is the format for analysis we will be using today.</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4041756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 install packages we use a packages called </a:t>
            </a:r>
            <a:r>
              <a:rPr lang="en-US" b="1" baseline="0" dirty="0" err="1"/>
              <a:t>install.packages</a:t>
            </a:r>
            <a:r>
              <a:rPr lang="en-US" b="1" baseline="0" dirty="0"/>
              <a:t>()</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The principal argument for this function is the name of the package, in this example ”</a:t>
            </a:r>
            <a:r>
              <a:rPr lang="en-US" b="0" baseline="0" dirty="0" err="1"/>
              <a:t>tidyverse</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No need to install this package!  We have pre-installed it for you in RStudio Cloud.  However, if you are using a desktop install of RStudio (now or in the future) you will need to install this package.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When we want to call functions from the </a:t>
            </a:r>
            <a:r>
              <a:rPr lang="en-US" b="0" baseline="0" dirty="0" err="1"/>
              <a:t>tidyverse</a:t>
            </a:r>
            <a:r>
              <a:rPr lang="en-US" b="0" baseline="0" dirty="0"/>
              <a:t> into our analysis, we need to load the package.  We use the </a:t>
            </a:r>
            <a:r>
              <a:rPr lang="en-US" b="1" baseline="0" dirty="0"/>
              <a:t>library() </a:t>
            </a:r>
            <a:r>
              <a:rPr lang="en-US" b="0" baseline="0" dirty="0"/>
              <a:t>function.</a:t>
            </a:r>
            <a:endParaRPr lang="en-US" b="1"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7584840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install a package.</a:t>
            </a:r>
          </a:p>
          <a:p>
            <a:endParaRPr lang="en-US" dirty="0"/>
          </a:p>
          <a:p>
            <a:r>
              <a:rPr lang="en-US" dirty="0"/>
              <a:t>Let’s install a package called “janitor” which we will make use of later in the course.</a:t>
            </a:r>
          </a:p>
          <a:p>
            <a:endParaRPr lang="en-US" dirty="0"/>
          </a:p>
          <a:p>
            <a:r>
              <a:rPr lang="en-US" dirty="0"/>
              <a:t>After installation, load the package into your environment with the </a:t>
            </a:r>
            <a:r>
              <a:rPr lang="en-US" b="1" dirty="0"/>
              <a:t>library()</a:t>
            </a:r>
            <a:r>
              <a:rPr lang="en-US" dirty="0"/>
              <a:t> function.</a:t>
            </a:r>
          </a:p>
          <a:p>
            <a:endParaRPr lang="en-US" dirty="0"/>
          </a:p>
          <a:p>
            <a:r>
              <a:rPr lang="en-US" dirty="0"/>
              <a:t>If you have some time after installing the package you can read about it’s function using the help command </a:t>
            </a:r>
            <a:r>
              <a:rPr lang="en-US" b="1" dirty="0"/>
              <a:t>??</a:t>
            </a:r>
            <a:r>
              <a:rPr lang="en-US" b="0" dirty="0"/>
              <a:t>.</a:t>
            </a:r>
            <a:endParaRPr lang="en-US" b="1"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416917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Vectors are useful, </a:t>
            </a:r>
            <a:r>
              <a:rPr lang="en-US" dirty="0" err="1"/>
              <a:t>dataframes</a:t>
            </a:r>
            <a:r>
              <a:rPr lang="en-US" dirty="0"/>
              <a:t> are most useful and most closely represent the data we know and love!</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306448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attributes (columns) and observations (rows).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  We will get to importing data in the next hour.  For now let’s work with an object that we have prepopulated in the cloud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simple </a:t>
            </a:r>
            <a:r>
              <a:rPr lang="en-US" dirty="0" err="1"/>
              <a:t>dataframe</a:t>
            </a:r>
            <a:r>
              <a:rPr lang="en-US" dirty="0"/>
              <a:t> that we have preloaded into the environment.</a:t>
            </a:r>
          </a:p>
          <a:p>
            <a:endParaRPr lang="en-US" dirty="0"/>
          </a:p>
          <a:p>
            <a:r>
              <a:rPr lang="en-US" dirty="0"/>
              <a:t>In our environment tab you will find an object called </a:t>
            </a:r>
            <a:r>
              <a:rPr lang="en-US" b="1" dirty="0" err="1"/>
              <a:t>test_catalog</a:t>
            </a:r>
            <a:r>
              <a:rPr lang="en-US" dirty="0"/>
              <a:t>.  This object is derived from a larger data set we will be using for the remainder of the course.</a:t>
            </a:r>
          </a:p>
          <a:p>
            <a:endParaRPr lang="en-US" dirty="0"/>
          </a:p>
          <a:p>
            <a:r>
              <a:rPr lang="en-US" dirty="0"/>
              <a:t>We can single click this object to visualize its contents.</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4020504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data frame consists of 2 attributes and 559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attributes are a description (test name) and </a:t>
            </a:r>
            <a:r>
              <a:rPr lang="en-US" baseline="0" dirty="0" err="1"/>
              <a:t>proc_code</a:t>
            </a:r>
            <a:r>
              <a:rPr lang="en-US" baseline="0" dirty="0"/>
              <a:t> (test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After exploring the data in the </a:t>
            </a:r>
            <a:r>
              <a:rPr lang="en-US" baseline="0" dirty="0" err="1"/>
              <a:t>dataframe</a:t>
            </a:r>
            <a:r>
              <a:rPr lang="en-US" baseline="0" dirty="0"/>
              <a:t> we can close it by selecting the “x” in the tab at the top left of the pane.</a:t>
            </a:r>
          </a:p>
        </p:txBody>
      </p:sp>
      <p:sp>
        <p:nvSpPr>
          <p:cNvPr id="4" name="Slide Number Placeholder 3"/>
          <p:cNvSpPr>
            <a:spLocks noGrp="1"/>
          </p:cNvSpPr>
          <p:nvPr>
            <p:ph type="sldNum" sz="quarter" idx="10"/>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3474019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hour our goal is to develop some familiarity with the R programming language as well as some basic proficiency with coding fundamentals as they are implemented in R.</a:t>
            </a:r>
          </a:p>
          <a:p>
            <a:endParaRPr lang="en-US" dirty="0"/>
          </a:p>
          <a:p>
            <a:r>
              <a:rPr lang="en-US" dirty="0"/>
              <a:t>We will log into the R environment and learn about the how to execute code in the console.</a:t>
            </a:r>
          </a:p>
          <a:p>
            <a:endParaRPr lang="en-US" dirty="0"/>
          </a:p>
          <a:p>
            <a:r>
              <a:rPr lang="en-US" dirty="0"/>
              <a:t>Upon this we will layer concepts of functions and objects.  We will use some basic functions and make some objects.</a:t>
            </a:r>
          </a:p>
          <a:p>
            <a:endParaRPr lang="en-US" dirty="0"/>
          </a:p>
          <a:p>
            <a:r>
              <a:rPr lang="en-US" dirty="0"/>
              <a:t>Finally we will access and interact with a </a:t>
            </a:r>
            <a:r>
              <a:rPr lang="en-US" dirty="0" err="1"/>
              <a:t>dataframe</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201386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There are also functions which allow us to quickly explore a </a:t>
            </a:r>
            <a:r>
              <a:rPr lang="en-US" baseline="0" dirty="0" err="1"/>
              <a:t>dataframe</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If we provide an object name as an argument to the summary function, we can quickly learn about the attributes in our data set, the number of observations, and they data type of the attribute (more to come on data types later in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8164559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As your data sets grow in size and complexity, the environment tab becomes unwieldly for interacting with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speed and efficiency, you can render a quick looks at your </a:t>
            </a:r>
            <a:r>
              <a:rPr lang="en-US" baseline="0" dirty="0" err="1"/>
              <a:t>dataframe</a:t>
            </a:r>
            <a:r>
              <a:rPr lang="en-US" baseline="0" dirty="0"/>
              <a:t> using the </a:t>
            </a:r>
            <a:r>
              <a:rPr lang="en-US" b="1" baseline="0" dirty="0"/>
              <a:t>head()</a:t>
            </a:r>
            <a:r>
              <a:rPr lang="en-US" baseline="0" dirty="0"/>
              <a:t> function.  The arguments for this function are the name of the object, and the number of rows you want to view, in this example we asked for the top 5 rows of the data 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26006840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again!</a:t>
            </a:r>
          </a:p>
          <a:p>
            <a:endParaRPr lang="en-US" dirty="0"/>
          </a:p>
          <a:p>
            <a:r>
              <a:rPr lang="en-US" dirty="0"/>
              <a:t>Let’s use our knowledge of the </a:t>
            </a:r>
            <a:r>
              <a:rPr lang="en-US" b="1" dirty="0"/>
              <a:t>head()</a:t>
            </a:r>
            <a:r>
              <a:rPr lang="en-US" dirty="0"/>
              <a:t> function and apply it to the end of the table using the </a:t>
            </a:r>
            <a:r>
              <a:rPr lang="en-US" b="1" dirty="0"/>
              <a:t>tail()</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7225197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9849024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a very simple </a:t>
            </a:r>
            <a:r>
              <a:rPr lang="en-US" baseline="0" dirty="0" err="1"/>
              <a:t>dataframe</a:t>
            </a:r>
            <a:r>
              <a:rPr lang="en-US" baseline="0" dirty="0"/>
              <a:t> but can still yield interesting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a few lines of code we can render a visualization of our </a:t>
            </a:r>
            <a:r>
              <a:rPr lang="en-US" baseline="0" dirty="0" err="1"/>
              <a:t>dataframe</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Don’t worry about the details, we will unpack these functions (</a:t>
            </a:r>
            <a:r>
              <a:rPr lang="en-US" b="1" baseline="0" dirty="0"/>
              <a:t>rename()</a:t>
            </a:r>
            <a:r>
              <a:rPr lang="en-US" baseline="0" dirty="0"/>
              <a:t>, </a:t>
            </a:r>
            <a:r>
              <a:rPr lang="en-US" b="1" baseline="0" dirty="0" err="1"/>
              <a:t>ggplot</a:t>
            </a:r>
            <a:r>
              <a:rPr lang="en-US" b="1" baseline="0" dirty="0"/>
              <a:t>()</a:t>
            </a:r>
            <a:r>
              <a:rPr lang="en-US" baseline="0" dirty="0"/>
              <a:t>, etc.) throughout the 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code takes our </a:t>
            </a:r>
            <a:r>
              <a:rPr lang="en-US" baseline="0" dirty="0" err="1"/>
              <a:t>test_catalog</a:t>
            </a:r>
            <a:r>
              <a:rPr lang="en-US" baseline="0" dirty="0"/>
              <a:t>, isolates the letter that the test names start with, counts the test names by their first letter, and outputs a bar plot of the analysis.</a:t>
            </a:r>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1890386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Our bar plot appears in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our </a:t>
            </a:r>
            <a:r>
              <a:rPr lang="en-US" baseline="0" dirty="0" err="1"/>
              <a:t>test_catalog</a:t>
            </a:r>
            <a:r>
              <a:rPr lang="en-US" baseline="0" dirty="0"/>
              <a:t>, test names commonly start with the letters “C”, “A” and “P”, and very infrequently with letters like “Q”, “J” and numbers.  That makes sense!</a:t>
            </a:r>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36984107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a relatively straightforward analysis, but even this is unwieldly to develop at the console.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It’s easy to get confused about which objects you have created and what their contents are when developing at the command line.  It’s also easy to accidentally overwrite the contents of an object without realizing it, </a:t>
            </a:r>
            <a:r>
              <a:rPr lang="en-US" baseline="0" dirty="0" err="1"/>
              <a:t>futher</a:t>
            </a:r>
            <a:r>
              <a:rPr lang="en-US" baseline="0" dirty="0"/>
              <a:t> muddying the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Within a couple hours of learning to program in R, you may start to get frustrated with the command 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16046689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Luckily there is a better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this is what we will explore in the second hour.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first let’s take a couple minutes to stretch.  You’ve earned it!</a:t>
            </a:r>
          </a:p>
        </p:txBody>
      </p:sp>
      <p:sp>
        <p:nvSpPr>
          <p:cNvPr id="4" name="Slide Number Placeholder 3"/>
          <p:cNvSpPr>
            <a:spLocks noGrp="1"/>
          </p:cNvSpPr>
          <p:nvPr>
            <p:ph type="sldNum" sz="quarter" idx="10"/>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3192709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993610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a statistical programming language.  It is freely available and has been evolving for &gt; 25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popular with statisticians and data analysts.  It’s flexible, extensible, and broadly capable for the import, analysis, and visualization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supports everything from linear regression to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also enables us to conduct reproducible analysis that we can document, iterate, and share with colleagues.  R is great for those looking to graduate from working with spreadsheets.</a:t>
            </a:r>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419196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 base install of R gives us the ability to write and execute code, but working entirely at the command line isn’t intuitive or efficient.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R users choose to leverage an integrated development environment (IDE) for their work.  An IDE layers over the R programming language and provides a more streamlined way for us to work with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most popular R IDE is </a:t>
            </a:r>
            <a:r>
              <a:rPr lang="en-US" baseline="0" dirty="0" err="1"/>
              <a:t>Rstudio</a:t>
            </a:r>
            <a:r>
              <a:rPr lang="en-US" baseline="0" dirty="0"/>
              <a:t>.  This is the IDE we will be using in this course.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Rstudio</a:t>
            </a:r>
            <a:r>
              <a:rPr lang="en-US" baseline="0" dirty="0"/>
              <a:t> provides layers many features onto the basic R command line including the ability to easily view data, identify syntax (code grammar), and debug our code to fix errors.</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089267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today’s course we plan to leverage RStudio Cloud.  RStudio Cloud is an internet hosted version of RStudio which allowed us to prepare an environment and prepopulate it with data, code, and exercises so you don’t have to spend your energy on those pieces.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you get home, you will likely transition to using a RStudio Desktop which is a locally installed version of RStudio.  We requested that you install the desktop version ahead of this course so you will be ready to continue to learning R when you walk out of the classroom this afternoon and as a fallback in the event that we experience technical challenges with the cloud deployment.</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939732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instance.</a:t>
            </a:r>
          </a:p>
          <a:p>
            <a:endParaRPr lang="en-US" dirty="0"/>
          </a:p>
          <a:p>
            <a:r>
              <a:rPr lang="en-US" dirty="0"/>
              <a:t>Raise your hand if you were unable to create a log in or need help doing so now.</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435768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the basic RStudio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Console – Where we will enter and execute the code we write in this session.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Environment – Where objects (think variables or containers) will appear.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Output – Where the output of our visualization occurs.  It also has tabs for us to browse file locations and interact with the help documentation</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871908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4/27/19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4/27/19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4/27/19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4/27/19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4/27/19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4/27/19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4/27/19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4/27/19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4/27/19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4/27/19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4/27/19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4/27/19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4/27/19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4/27/19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4/27/19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4/27/19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tiff"/><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3.png"/><Relationship Id="rId5" Type="http://schemas.openxmlformats.org/officeDocument/2006/relationships/image" Target="../media/image28.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rstudio.cloud/"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6"/>
            <a:ext cx="7772400" cy="1766127"/>
          </a:xfrm>
        </p:spPr>
        <p:txBody>
          <a:bodyPr>
            <a:normAutofit fontScale="90000"/>
          </a:bodyPr>
          <a:lstStyle/>
          <a:p>
            <a:r>
              <a:rPr lang="en-US" b="1" dirty="0"/>
              <a:t>R Language Primer and Programming Symposium on Data Sciences</a:t>
            </a:r>
            <a:br>
              <a:rPr lang="en-US" b="1" dirty="0"/>
            </a:br>
            <a:r>
              <a:rPr lang="en-US" dirty="0"/>
              <a:t> </a:t>
            </a:r>
          </a:p>
        </p:txBody>
      </p:sp>
      <p:sp>
        <p:nvSpPr>
          <p:cNvPr id="3" name="Subtitle 2"/>
          <p:cNvSpPr>
            <a:spLocks noGrp="1"/>
          </p:cNvSpPr>
          <p:nvPr>
            <p:ph type="subTitle" idx="1"/>
          </p:nvPr>
        </p:nvSpPr>
        <p:spPr>
          <a:xfrm>
            <a:off x="8610599" y="4804013"/>
            <a:ext cx="3467669" cy="1673756"/>
          </a:xfrm>
        </p:spPr>
        <p:txBody>
          <a:bodyPr>
            <a:normAutofit lnSpcReduction="10000"/>
          </a:bodyPr>
          <a:lstStyle/>
          <a:p>
            <a:r>
              <a:rPr lang="en-US" sz="2800" dirty="0"/>
              <a:t>Session 1</a:t>
            </a:r>
          </a:p>
          <a:p>
            <a:r>
              <a:rPr lang="en-US" sz="2800" b="1" dirty="0"/>
              <a:t>Intro to R and R Studio</a:t>
            </a:r>
            <a:endParaRPr lang="en-US" sz="2000" b="1" dirty="0"/>
          </a:p>
          <a:p>
            <a:r>
              <a:rPr lang="en-US" sz="2400" dirty="0"/>
              <a:t>May 6, 2019</a:t>
            </a:r>
            <a:endParaRPr lang="en-US" dirty="0"/>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pic>
        <p:nvPicPr>
          <p:cNvPr id="4" name="Picture 3">
            <a:extLst>
              <a:ext uri="{FF2B5EF4-FFF2-40B4-BE49-F238E27FC236}">
                <a16:creationId xmlns:a16="http://schemas.microsoft.com/office/drawing/2014/main" id="{2C1BBAF0-CC44-4546-A99B-B57119C4D065}"/>
              </a:ext>
            </a:extLst>
          </p:cNvPr>
          <p:cNvPicPr>
            <a:picLocks noChangeAspect="1"/>
          </p:cNvPicPr>
          <p:nvPr/>
        </p:nvPicPr>
        <p:blipFill rotWithShape="1">
          <a:blip r:embed="rId3"/>
          <a:srcRect t="48530"/>
          <a:stretch/>
        </p:blipFill>
        <p:spPr>
          <a:xfrm>
            <a:off x="3698546" y="3132226"/>
            <a:ext cx="2718018" cy="3145603"/>
          </a:xfrm>
          <a:prstGeom prst="rect">
            <a:avLst/>
          </a:prstGeom>
        </p:spPr>
      </p:pic>
      <p:grpSp>
        <p:nvGrpSpPr>
          <p:cNvPr id="9" name="Group 8">
            <a:extLst>
              <a:ext uri="{FF2B5EF4-FFF2-40B4-BE49-F238E27FC236}">
                <a16:creationId xmlns:a16="http://schemas.microsoft.com/office/drawing/2014/main" id="{AD741B97-808F-E94C-AC75-7056F05843D2}"/>
              </a:ext>
            </a:extLst>
          </p:cNvPr>
          <p:cNvGrpSpPr/>
          <p:nvPr/>
        </p:nvGrpSpPr>
        <p:grpSpPr>
          <a:xfrm>
            <a:off x="5857340" y="2689733"/>
            <a:ext cx="2922970" cy="1508105"/>
            <a:chOff x="4422679" y="2566270"/>
            <a:chExt cx="2922970" cy="1508105"/>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566270"/>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enter/return to execute code</a:t>
              </a:r>
            </a:p>
            <a:p>
              <a:pPr algn="ctr"/>
              <a:endParaRPr lang="en-US" dirty="0">
                <a:solidFill>
                  <a:schemeClr val="bg1"/>
                </a:solidFill>
              </a:endParaRPr>
            </a:p>
          </p:txBody>
        </p:sp>
      </p:grpSp>
      <p:sp>
        <p:nvSpPr>
          <p:cNvPr id="12" name="Rounded Rectangular Callout 11">
            <a:extLst>
              <a:ext uri="{FF2B5EF4-FFF2-40B4-BE49-F238E27FC236}">
                <a16:creationId xmlns:a16="http://schemas.microsoft.com/office/drawing/2014/main" id="{8E3C99DE-0CEE-B24B-BA88-16E942190BA9}"/>
              </a:ext>
            </a:extLst>
          </p:cNvPr>
          <p:cNvSpPr/>
          <p:nvPr/>
        </p:nvSpPr>
        <p:spPr>
          <a:xfrm>
            <a:off x="5971414" y="4464387"/>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5971414" y="4328567"/>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here</a:t>
            </a:r>
          </a:p>
          <a:p>
            <a:pPr algn="ctr"/>
            <a:endParaRPr lang="en-US" dirty="0">
              <a:solidFill>
                <a:schemeClr val="bg1"/>
              </a:solidFill>
            </a:endParaRPr>
          </a:p>
        </p:txBody>
      </p:sp>
    </p:spTree>
    <p:extLst>
      <p:ext uri="{BB962C8B-B14F-4D97-AF65-F5344CB8AC3E}">
        <p14:creationId xmlns:p14="http://schemas.microsoft.com/office/powerpoint/2010/main" val="1991138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#2</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Place your cursor at the console and click to enter the console.</a:t>
            </a:r>
          </a:p>
          <a:p>
            <a:pPr marL="0" indent="0">
              <a:buNone/>
            </a:pPr>
            <a:endParaRPr lang="en-US" dirty="0"/>
          </a:p>
          <a:p>
            <a:pPr marL="0" indent="0">
              <a:buNone/>
            </a:pPr>
            <a:r>
              <a:rPr lang="en-US" dirty="0"/>
              <a:t>Complete the following calculation:</a:t>
            </a:r>
          </a:p>
          <a:p>
            <a:pPr marL="0" indent="0">
              <a:buNone/>
            </a:pPr>
            <a:r>
              <a:rPr lang="en-US" dirty="0"/>
              <a:t>-For the birth date 12-29-1974</a:t>
            </a:r>
          </a:p>
          <a:p>
            <a:pPr marL="0" indent="0">
              <a:buNone/>
            </a:pPr>
            <a:r>
              <a:rPr lang="en-US" dirty="0"/>
              <a:t>-Take the four digit birth year</a:t>
            </a:r>
          </a:p>
          <a:p>
            <a:pPr marL="0" indent="0">
              <a:buNone/>
            </a:pPr>
            <a:r>
              <a:rPr lang="en-US" dirty="0"/>
              <a:t>-Subtract the month then multiply by the day</a:t>
            </a:r>
          </a:p>
        </p:txBody>
      </p:sp>
    </p:spTree>
    <p:extLst>
      <p:ext uri="{BB962C8B-B14F-4D97-AF65-F5344CB8AC3E}">
        <p14:creationId xmlns:p14="http://schemas.microsoft.com/office/powerpoint/2010/main" val="2492342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you get?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73AD1CAC-46F7-1B40-8B92-EBBD53F595F3}"/>
              </a:ext>
            </a:extLst>
          </p:cNvPr>
          <p:cNvPicPr>
            <a:picLocks noChangeAspect="1"/>
          </p:cNvPicPr>
          <p:nvPr/>
        </p:nvPicPr>
        <p:blipFill rotWithShape="1">
          <a:blip r:embed="rId3"/>
          <a:srcRect t="7600" b="63025"/>
          <a:stretch/>
        </p:blipFill>
        <p:spPr>
          <a:xfrm>
            <a:off x="1510750" y="3156257"/>
            <a:ext cx="3413346" cy="2254469"/>
          </a:xfrm>
          <a:prstGeom prst="rect">
            <a:avLst/>
          </a:prstGeom>
        </p:spPr>
      </p:pic>
      <p:sp>
        <p:nvSpPr>
          <p:cNvPr id="7" name="Content Placeholder 2">
            <a:extLst>
              <a:ext uri="{FF2B5EF4-FFF2-40B4-BE49-F238E27FC236}">
                <a16:creationId xmlns:a16="http://schemas.microsoft.com/office/drawing/2014/main" id="{089AB261-B3A8-1C4E-AC6C-B3BE4D4C16DF}"/>
              </a:ext>
            </a:extLst>
          </p:cNvPr>
          <p:cNvSpPr txBox="1">
            <a:spLocks/>
          </p:cNvSpPr>
          <p:nvPr/>
        </p:nvSpPr>
        <p:spPr>
          <a:xfrm>
            <a:off x="1176527" y="2438400"/>
            <a:ext cx="10032755"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four digit number?  A five digit number?</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Order of operations matters!</a:t>
            </a:r>
            <a:endParaRPr lang="en-US" sz="2800" dirty="0"/>
          </a:p>
        </p:txBody>
      </p:sp>
    </p:spTree>
    <p:extLst>
      <p:ext uri="{BB962C8B-B14F-4D97-AF65-F5344CB8AC3E}">
        <p14:creationId xmlns:p14="http://schemas.microsoft.com/office/powerpoint/2010/main" val="2840368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1A523FA-AA65-F347-BAE4-819D09D4D52A}"/>
              </a:ext>
            </a:extLst>
          </p:cNvPr>
          <p:cNvPicPr>
            <a:picLocks noChangeAspect="1"/>
          </p:cNvPicPr>
          <p:nvPr/>
        </p:nvPicPr>
        <p:blipFill>
          <a:blip r:embed="rId3"/>
          <a:stretch>
            <a:fillRect/>
          </a:stretch>
        </p:blipFill>
        <p:spPr>
          <a:xfrm>
            <a:off x="3132001" y="5648629"/>
            <a:ext cx="1475172" cy="861899"/>
          </a:xfrm>
          <a:prstGeom prst="rect">
            <a:avLst/>
          </a:prstGeom>
        </p:spPr>
      </p:pic>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What I don’t know what a function does?</a:t>
            </a:r>
          </a:p>
          <a:p>
            <a:pPr>
              <a:buFont typeface="Arial" panose="020B0604020202020204" pitchFamily="34" charset="0"/>
              <a:buChar char="•"/>
            </a:pPr>
            <a:endParaRPr lang="en-US" sz="2800" dirty="0"/>
          </a:p>
        </p:txBody>
      </p:sp>
      <p:pic>
        <p:nvPicPr>
          <p:cNvPr id="6" name="Picture 5">
            <a:extLst>
              <a:ext uri="{FF2B5EF4-FFF2-40B4-BE49-F238E27FC236}">
                <a16:creationId xmlns:a16="http://schemas.microsoft.com/office/drawing/2014/main" id="{9DFD13EC-42AF-6E44-80C8-D15672714AB4}"/>
              </a:ext>
            </a:extLst>
          </p:cNvPr>
          <p:cNvPicPr>
            <a:picLocks noChangeAspect="1"/>
          </p:cNvPicPr>
          <p:nvPr/>
        </p:nvPicPr>
        <p:blipFill>
          <a:blip r:embed="rId4"/>
          <a:stretch>
            <a:fillRect/>
          </a:stretch>
        </p:blipFill>
        <p:spPr>
          <a:xfrm>
            <a:off x="3132002" y="3533703"/>
            <a:ext cx="1475171" cy="989232"/>
          </a:xfrm>
          <a:prstGeom prst="rect">
            <a:avLst/>
          </a:prstGeom>
        </p:spPr>
      </p:pic>
      <p:grpSp>
        <p:nvGrpSpPr>
          <p:cNvPr id="4" name="Group 3">
            <a:extLst>
              <a:ext uri="{FF2B5EF4-FFF2-40B4-BE49-F238E27FC236}">
                <a16:creationId xmlns:a16="http://schemas.microsoft.com/office/drawing/2014/main" id="{A341BB2D-7B53-C74D-9294-414BBA13ED3C}"/>
              </a:ext>
            </a:extLst>
          </p:cNvPr>
          <p:cNvGrpSpPr/>
          <p:nvPr/>
        </p:nvGrpSpPr>
        <p:grpSpPr>
          <a:xfrm>
            <a:off x="7711692" y="3941379"/>
            <a:ext cx="3489708" cy="2569149"/>
            <a:chOff x="7711692" y="3941379"/>
            <a:chExt cx="3489708" cy="2569149"/>
          </a:xfrm>
        </p:grpSpPr>
        <p:sp>
          <p:nvSpPr>
            <p:cNvPr id="8" name="Rounded Rectangular Callout 7">
              <a:extLst>
                <a:ext uri="{FF2B5EF4-FFF2-40B4-BE49-F238E27FC236}">
                  <a16:creationId xmlns:a16="http://schemas.microsoft.com/office/drawing/2014/main" id="{491BEBB1-B516-D641-A75F-7F6CA128830F}"/>
                </a:ext>
              </a:extLst>
            </p:cNvPr>
            <p:cNvSpPr/>
            <p:nvPr/>
          </p:nvSpPr>
          <p:spPr>
            <a:xfrm>
              <a:off x="7711692" y="3941379"/>
              <a:ext cx="3489708" cy="2569149"/>
            </a:xfrm>
            <a:prstGeom prst="wedgeRoundRectCallout">
              <a:avLst>
                <a:gd name="adj1" fmla="val -148078"/>
                <a:gd name="adj2" fmla="val 3311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2A13D73-9D90-0744-A96A-59706534A30E}"/>
                </a:ext>
              </a:extLst>
            </p:cNvPr>
            <p:cNvPicPr>
              <a:picLocks noChangeAspect="1"/>
            </p:cNvPicPr>
            <p:nvPr/>
          </p:nvPicPr>
          <p:blipFill>
            <a:blip r:embed="rId5"/>
            <a:stretch>
              <a:fillRect/>
            </a:stretch>
          </p:blipFill>
          <p:spPr>
            <a:xfrm>
              <a:off x="8094471" y="4117785"/>
              <a:ext cx="2649729" cy="2191576"/>
            </a:xfrm>
            <a:prstGeom prst="rect">
              <a:avLst/>
            </a:prstGeom>
          </p:spPr>
        </p:pic>
      </p:grpSp>
      <p:grpSp>
        <p:nvGrpSpPr>
          <p:cNvPr id="9" name="Group 8">
            <a:extLst>
              <a:ext uri="{FF2B5EF4-FFF2-40B4-BE49-F238E27FC236}">
                <a16:creationId xmlns:a16="http://schemas.microsoft.com/office/drawing/2014/main" id="{35C887FB-8F35-DC44-95CD-5059EB25E786}"/>
              </a:ext>
            </a:extLst>
          </p:cNvPr>
          <p:cNvGrpSpPr/>
          <p:nvPr/>
        </p:nvGrpSpPr>
        <p:grpSpPr>
          <a:xfrm>
            <a:off x="6632452" y="3015287"/>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32453" y="1414853"/>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277681" y="1414850"/>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974756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#4</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Launch the help function for </a:t>
            </a:r>
            <a:r>
              <a:rPr lang="en-US" dirty="0" err="1"/>
              <a:t>seq</a:t>
            </a:r>
            <a:r>
              <a:rPr lang="en-US" dirty="0"/>
              <a:t>() using help (?)</a:t>
            </a:r>
          </a:p>
          <a:p>
            <a:pPr marL="0" indent="0">
              <a:buNone/>
            </a:pPr>
            <a:endParaRPr lang="en-US" dirty="0"/>
          </a:p>
          <a:p>
            <a:pPr marL="0" indent="0">
              <a:buNone/>
            </a:pPr>
            <a:r>
              <a:rPr lang="en-US" dirty="0"/>
              <a:t>Read about the </a:t>
            </a:r>
            <a:r>
              <a:rPr lang="en-US" dirty="0" err="1"/>
              <a:t>seq</a:t>
            </a:r>
            <a:r>
              <a:rPr lang="en-US" dirty="0"/>
              <a:t>() function in the output window</a:t>
            </a:r>
          </a:p>
          <a:p>
            <a:pPr marL="0" indent="0">
              <a:buNone/>
            </a:pPr>
            <a:endParaRPr lang="en-US" dirty="0"/>
          </a:p>
          <a:p>
            <a:pPr marL="0" indent="0">
              <a:buNone/>
            </a:pPr>
            <a:r>
              <a:rPr lang="en-US" dirty="0"/>
              <a:t>Can you describe what the </a:t>
            </a:r>
            <a:r>
              <a:rPr lang="en-US" dirty="0" err="1"/>
              <a:t>seq</a:t>
            </a:r>
            <a:r>
              <a:rPr lang="en-US" dirty="0"/>
              <a:t>() function does?</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3192228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endParaRPr lang="en-US" sz="3200" dirty="0"/>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0BC2844B-357F-A24E-9B84-C2623E24DE07}"/>
              </a:ext>
            </a:extLst>
          </p:cNvPr>
          <p:cNvPicPr>
            <a:picLocks noChangeAspect="1"/>
          </p:cNvPicPr>
          <p:nvPr/>
        </p:nvPicPr>
        <p:blipFill rotWithShape="1">
          <a:blip r:embed="rId3"/>
          <a:srcRect b="83710"/>
          <a:stretch/>
        </p:blipFill>
        <p:spPr>
          <a:xfrm>
            <a:off x="1403490" y="5074805"/>
            <a:ext cx="9569310" cy="1035268"/>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vessel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953804" y="339190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37168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7200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Entering the object name at the console allows to output the contents of an object</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p:txBody>
      </p:sp>
      <p:pic>
        <p:nvPicPr>
          <p:cNvPr id="6" name="Picture 5">
            <a:extLst>
              <a:ext uri="{FF2B5EF4-FFF2-40B4-BE49-F238E27FC236}">
                <a16:creationId xmlns:a16="http://schemas.microsoft.com/office/drawing/2014/main" id="{659932CC-B9AB-FF41-BEB4-79F0DEC03282}"/>
              </a:ext>
            </a:extLst>
          </p:cNvPr>
          <p:cNvPicPr>
            <a:picLocks noChangeAspect="1"/>
          </p:cNvPicPr>
          <p:nvPr/>
        </p:nvPicPr>
        <p:blipFill rotWithShape="1">
          <a:blip r:embed="rId3"/>
          <a:srcRect t="24824" b="59548"/>
          <a:stretch/>
        </p:blipFill>
        <p:spPr>
          <a:xfrm>
            <a:off x="1623218" y="3801067"/>
            <a:ext cx="9569310" cy="993226"/>
          </a:xfrm>
          <a:prstGeom prst="rect">
            <a:avLst/>
          </a:prstGeom>
        </p:spPr>
      </p:pic>
    </p:spTree>
    <p:extLst>
      <p:ext uri="{BB962C8B-B14F-4D97-AF65-F5344CB8AC3E}">
        <p14:creationId xmlns:p14="http://schemas.microsoft.com/office/powerpoint/2010/main" val="460377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7200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allows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Tree>
    <p:extLst>
      <p:ext uri="{BB962C8B-B14F-4D97-AF65-F5344CB8AC3E}">
        <p14:creationId xmlns:p14="http://schemas.microsoft.com/office/powerpoint/2010/main" val="172005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16184963"/>
              </p:ext>
            </p:extLst>
          </p:nvPr>
        </p:nvGraphicFramePr>
        <p:xfrm>
          <a:off x="718730" y="464949"/>
          <a:ext cx="10841895" cy="6075333"/>
        </p:xfrm>
        <a:graphic>
          <a:graphicData uri="http://schemas.openxmlformats.org/drawingml/2006/table">
            <a:tbl>
              <a:tblPr>
                <a:tableStyleId>{46F890A9-2807-4EBB-B81D-B2AA78EC7F39}</a:tableStyleId>
              </a:tblPr>
              <a:tblGrid>
                <a:gridCol w="2458423">
                  <a:extLst>
                    <a:ext uri="{9D8B030D-6E8A-4147-A177-3AD203B41FA5}">
                      <a16:colId xmlns:a16="http://schemas.microsoft.com/office/drawing/2014/main" val="20000"/>
                    </a:ext>
                  </a:extLst>
                </a:gridCol>
                <a:gridCol w="8383472">
                  <a:extLst>
                    <a:ext uri="{9D8B030D-6E8A-4147-A177-3AD203B41FA5}">
                      <a16:colId xmlns:a16="http://schemas.microsoft.com/office/drawing/2014/main" val="20001"/>
                    </a:ext>
                  </a:extLst>
                </a:gridCol>
              </a:tblGrid>
              <a:tr h="675037">
                <a:tc>
                  <a:txBody>
                    <a:bodyPr/>
                    <a:lstStyle/>
                    <a:p>
                      <a:r>
                        <a:rPr lang="en-US" dirty="0">
                          <a:effectLst/>
                        </a:rPr>
                        <a:t>7:00 am - 8:00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effectLst/>
                        </a:rPr>
                        <a:t>BREAKFAST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675037">
                <a:tc>
                  <a:txBody>
                    <a:bodyPr/>
                    <a:lstStyle/>
                    <a:p>
                      <a:r>
                        <a:rPr lang="en-US"/>
                        <a:t>8:00 am - 8:10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t>Instructor Instructions</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42806182"/>
                  </a:ext>
                </a:extLst>
              </a:tr>
              <a:tr h="675037">
                <a:tc>
                  <a:txBody>
                    <a:bodyPr/>
                    <a:lstStyle/>
                    <a:p>
                      <a:r>
                        <a:rPr lang="en-US"/>
                        <a:t>8:10 am - 9:50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Introduction to R and RStudio for Reproducible Reporting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17395959"/>
                  </a:ext>
                </a:extLst>
              </a:tr>
              <a:tr h="675037">
                <a:tc>
                  <a:txBody>
                    <a:bodyPr/>
                    <a:lstStyle/>
                    <a:p>
                      <a:r>
                        <a:rPr lang="en-US">
                          <a:effectLst/>
                        </a:rPr>
                        <a:t>9:50 am - 10:10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effectLst/>
                        </a:rPr>
                        <a:t>REFRESHMENT BREAK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03248397"/>
                  </a:ext>
                </a:extLst>
              </a:tr>
              <a:tr h="675037">
                <a:tc>
                  <a:txBody>
                    <a:bodyPr/>
                    <a:lstStyle/>
                    <a:p>
                      <a:r>
                        <a:rPr lang="en-US"/>
                        <a:t>10:10 am - 11:50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Data Wrangling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684901"/>
                  </a:ext>
                </a:extLst>
              </a:tr>
              <a:tr h="675037">
                <a:tc>
                  <a:txBody>
                    <a:bodyPr/>
                    <a:lstStyle/>
                    <a:p>
                      <a:r>
                        <a:rPr lang="en-US">
                          <a:effectLst/>
                        </a:rPr>
                        <a:t>12:00 pm - 1:00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effectLst/>
                        </a:rPr>
                        <a:t>LUNCH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675037">
                <a:tc>
                  <a:txBody>
                    <a:bodyPr/>
                    <a:lstStyle/>
                    <a:p>
                      <a:r>
                        <a:rPr lang="en-US"/>
                        <a:t>1:00 pm - 2:50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Data Understanding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675037">
                <a:tc>
                  <a:txBody>
                    <a:bodyPr/>
                    <a:lstStyle/>
                    <a:p>
                      <a:r>
                        <a:rPr lang="en-US">
                          <a:effectLst/>
                        </a:rPr>
                        <a:t>2:50 pm - 3:10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effectLst/>
                        </a:rPr>
                        <a:t>REFRESHMENT BREAK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23760252"/>
                  </a:ext>
                </a:extLst>
              </a:tr>
              <a:tr h="675037">
                <a:tc>
                  <a:txBody>
                    <a:bodyPr/>
                    <a:lstStyle/>
                    <a:p>
                      <a:r>
                        <a:rPr lang="en-US"/>
                        <a:t>3:10 pm - 5:00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r>
                        <a:rPr lang="en-US" dirty="0"/>
                        <a:t>Exploratory Data Analysis</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625257713"/>
                  </a:ext>
                </a:extLst>
              </a:tr>
            </a:tbl>
          </a:graphicData>
        </a:graphic>
      </p:graphicFrame>
      <p:sp>
        <p:nvSpPr>
          <p:cNvPr id="3" name="Rectangle 2">
            <a:extLst>
              <a:ext uri="{FF2B5EF4-FFF2-40B4-BE49-F238E27FC236}">
                <a16:creationId xmlns:a16="http://schemas.microsoft.com/office/drawing/2014/main" id="{1B2CD90C-0718-E344-9EDF-90C55DA52D8B}"/>
              </a:ext>
            </a:extLst>
          </p:cNvPr>
          <p:cNvSpPr/>
          <p:nvPr/>
        </p:nvSpPr>
        <p:spPr>
          <a:xfrm>
            <a:off x="718729" y="1831582"/>
            <a:ext cx="10841895" cy="632650"/>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4092163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848A2538-BA41-7644-A9C3-F0BAECD94510}"/>
              </a:ext>
            </a:extLst>
          </p:cNvPr>
          <p:cNvPicPr>
            <a:picLocks noChangeAspect="1"/>
          </p:cNvPicPr>
          <p:nvPr/>
        </p:nvPicPr>
        <p:blipFill rotWithShape="1">
          <a:blip r:embed="rId3"/>
          <a:srcRect b="37775"/>
          <a:stretch/>
        </p:blipFill>
        <p:spPr>
          <a:xfrm>
            <a:off x="1814566" y="3979377"/>
            <a:ext cx="3876785" cy="2329983"/>
          </a:xfrm>
          <a:prstGeom prst="rect">
            <a:avLst/>
          </a:prstGeom>
        </p:spPr>
      </p:pic>
    </p:spTree>
    <p:extLst>
      <p:ext uri="{BB962C8B-B14F-4D97-AF65-F5344CB8AC3E}">
        <p14:creationId xmlns:p14="http://schemas.microsoft.com/office/powerpoint/2010/main" val="1506857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#5</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9980203" cy="3724102"/>
          </a:xfrm>
        </p:spPr>
        <p:txBody>
          <a:bodyPr>
            <a:normAutofit fontScale="62500" lnSpcReduction="20000"/>
          </a:bodyPr>
          <a:lstStyle/>
          <a:p>
            <a:pPr marL="0" indent="0">
              <a:buNone/>
            </a:pPr>
            <a:r>
              <a:rPr lang="en-US" dirty="0"/>
              <a:t>Generate a sequence, store it to an object, and ply your object*</a:t>
            </a:r>
          </a:p>
          <a:p>
            <a:pPr marL="0" indent="0">
              <a:buNone/>
            </a:pPr>
            <a:r>
              <a:rPr lang="en-US" dirty="0"/>
              <a:t>-use the </a:t>
            </a:r>
            <a:r>
              <a:rPr lang="en-US" dirty="0" err="1"/>
              <a:t>seq</a:t>
            </a:r>
            <a:r>
              <a:rPr lang="en-US" dirty="0"/>
              <a:t>() function to create a vector </a:t>
            </a:r>
            <a:r>
              <a:rPr lang="en-US" u="sng" dirty="0"/>
              <a:t>from 0</a:t>
            </a:r>
            <a:r>
              <a:rPr lang="en-US" dirty="0"/>
              <a:t> </a:t>
            </a:r>
            <a:r>
              <a:rPr lang="en-US" u="sng" dirty="0"/>
              <a:t>to 500</a:t>
            </a:r>
            <a:r>
              <a:rPr lang="en-US" dirty="0"/>
              <a:t> </a:t>
            </a:r>
            <a:r>
              <a:rPr lang="en-US" u="sng" dirty="0"/>
              <a:t>by 25.</a:t>
            </a:r>
          </a:p>
          <a:p>
            <a:pPr marL="0" indent="0">
              <a:buNone/>
            </a:pPr>
            <a:r>
              <a:rPr lang="en-US" dirty="0"/>
              <a:t>-assign your sequence to an object called sequence_of_25s</a:t>
            </a:r>
          </a:p>
          <a:p>
            <a:pPr marL="0" indent="0">
              <a:buNone/>
            </a:pPr>
            <a:r>
              <a:rPr lang="en-US" dirty="0"/>
              <a:t>-check the contents of your object (at the console and in the environment tab)</a:t>
            </a:r>
          </a:p>
          <a:p>
            <a:pPr marL="0" indent="0">
              <a:buNone/>
            </a:pPr>
            <a:r>
              <a:rPr lang="en-US" dirty="0"/>
              <a:t>-use the median() function to find the median value of your vector</a:t>
            </a:r>
          </a:p>
          <a:p>
            <a:pPr marL="0" indent="0">
              <a:buNone/>
            </a:pPr>
            <a:r>
              <a:rPr lang="en-US" dirty="0"/>
              <a:t>*Use the help (?) feature or your neighbor if you get stuck</a:t>
            </a:r>
          </a:p>
        </p:txBody>
      </p:sp>
    </p:spTree>
    <p:extLst>
      <p:ext uri="{BB962C8B-B14F-4D97-AF65-F5344CB8AC3E}">
        <p14:creationId xmlns:p14="http://schemas.microsoft.com/office/powerpoint/2010/main" val="1314230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67604081-3437-704B-84CC-50A9724D11C3}"/>
              </a:ext>
            </a:extLst>
          </p:cNvPr>
          <p:cNvSpPr txBox="1">
            <a:spLocks/>
          </p:cNvSpPr>
          <p:nvPr/>
        </p:nvSpPr>
        <p:spPr>
          <a:xfrm>
            <a:off x="1176528" y="2438400"/>
            <a:ext cx="9948672" cy="4023360"/>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package is a collection of functions.  </a:t>
            </a:r>
          </a:p>
          <a:p>
            <a:pPr>
              <a:buFont typeface="Arial" panose="020B0604020202020204" pitchFamily="34" charset="0"/>
              <a:buChar char="•"/>
            </a:pPr>
            <a:endParaRPr lang="en-US" sz="3200" dirty="0"/>
          </a:p>
          <a:p>
            <a:pPr>
              <a:buFont typeface="Arial" panose="020B0604020202020204" pitchFamily="34" charset="0"/>
              <a:buChar char="•"/>
            </a:pPr>
            <a:r>
              <a:rPr lang="en-US" sz="3200" dirty="0"/>
              <a:t>Packages extend the capabilities of the base R programming language.</a:t>
            </a:r>
          </a:p>
          <a:p>
            <a:pPr>
              <a:buFont typeface="Arial" panose="020B0604020202020204" pitchFamily="34" charset="0"/>
              <a:buChar char="•"/>
            </a:pPr>
            <a:endParaRPr lang="en-US" sz="3200" dirty="0"/>
          </a:p>
          <a:p>
            <a:pPr>
              <a:buFont typeface="Arial" panose="020B0604020202020204" pitchFamily="34" charset="0"/>
              <a:buChar char="•"/>
            </a:pPr>
            <a:r>
              <a:rPr lang="en-US" sz="3200" dirty="0"/>
              <a:t>The </a:t>
            </a:r>
            <a:r>
              <a:rPr lang="en-US" sz="3200" b="1" dirty="0" err="1"/>
              <a:t>tidyverse</a:t>
            </a:r>
            <a:r>
              <a:rPr lang="en-US" sz="3200" dirty="0"/>
              <a:t> includes functions for reading data into the R environment, cleaning and manipulating data, and plotting our results.</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3"/>
          <a:stretch>
            <a:fillRect/>
          </a:stretch>
        </p:blipFill>
        <p:spPr>
          <a:xfrm>
            <a:off x="9392726" y="1891029"/>
            <a:ext cx="2406651" cy="2406651"/>
          </a:xfrm>
          <a:prstGeom prst="rect">
            <a:avLst/>
          </a:prstGeom>
        </p:spPr>
      </p:pic>
    </p:spTree>
    <p:extLst>
      <p:ext uri="{BB962C8B-B14F-4D97-AF65-F5344CB8AC3E}">
        <p14:creationId xmlns:p14="http://schemas.microsoft.com/office/powerpoint/2010/main" val="2180347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p:txBody>
          <a:bodyPr/>
          <a:lstStyle/>
          <a:p>
            <a:r>
              <a:rPr lang="en-US" dirty="0"/>
              <a:t>Getting Tidy in the Verse</a:t>
            </a:r>
          </a:p>
        </p:txBody>
      </p:sp>
      <p:sp>
        <p:nvSpPr>
          <p:cNvPr id="5" name="Content Placeholder 2">
            <a:extLst>
              <a:ext uri="{FF2B5EF4-FFF2-40B4-BE49-F238E27FC236}">
                <a16:creationId xmlns:a16="http://schemas.microsoft.com/office/drawing/2014/main" id="{536CA976-818B-064E-AA62-518F62D38682}"/>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Being ”Tidy” with your data is important!</a:t>
            </a:r>
          </a:p>
          <a:p>
            <a:pPr>
              <a:buFont typeface="Arial" panose="020B0604020202020204" pitchFamily="34" charset="0"/>
              <a:buChar char="•"/>
            </a:pPr>
            <a:endParaRPr lang="en-US" sz="3200" dirty="0"/>
          </a:p>
        </p:txBody>
      </p:sp>
      <p:pic>
        <p:nvPicPr>
          <p:cNvPr id="1028" name="Picture 4" descr="https://d33wubrfki0l68.cloudfront.net/571b056757d68e6df81a3e3853f54d3c76ad6efc/32d37/diagrams/data-science.png">
            <a:extLst>
              <a:ext uri="{FF2B5EF4-FFF2-40B4-BE49-F238E27FC236}">
                <a16:creationId xmlns:a16="http://schemas.microsoft.com/office/drawing/2014/main" id="{AAB6D748-AC9C-784E-9B18-1CC794FD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914" y="3552814"/>
            <a:ext cx="6565900" cy="241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831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and Loading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grpSp>
        <p:nvGrpSpPr>
          <p:cNvPr id="4" name="Group 3">
            <a:extLst>
              <a:ext uri="{FF2B5EF4-FFF2-40B4-BE49-F238E27FC236}">
                <a16:creationId xmlns:a16="http://schemas.microsoft.com/office/drawing/2014/main" id="{943F2695-A582-404F-9CA5-C070092D8182}"/>
              </a:ext>
            </a:extLst>
          </p:cNvPr>
          <p:cNvGrpSpPr/>
          <p:nvPr/>
        </p:nvGrpSpPr>
        <p:grpSpPr>
          <a:xfrm>
            <a:off x="299053" y="4317557"/>
            <a:ext cx="11170219" cy="655320"/>
            <a:chOff x="1770321" y="3162925"/>
            <a:chExt cx="8400507" cy="655320"/>
          </a:xfrm>
        </p:grpSpPr>
        <p:sp>
          <p:nvSpPr>
            <p:cNvPr id="6" name="Rectangle 5">
              <a:extLst>
                <a:ext uri="{FF2B5EF4-FFF2-40B4-BE49-F238E27FC236}">
                  <a16:creationId xmlns:a16="http://schemas.microsoft.com/office/drawing/2014/main" id="{29D7567D-71EC-6549-AD36-630D63712A88}"/>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2FB1477-56D2-A64C-8FA6-7A3B30B0941E}"/>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err="1">
                  <a:latin typeface="Monaco" charset="0"/>
                  <a:ea typeface="Monaco" charset="0"/>
                  <a:cs typeface="Monaco" charset="0"/>
                </a:rPr>
                <a:t>install.packages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solidFill>
                    <a:srgbClr val="0070C0"/>
                  </a:solidFill>
                  <a:latin typeface="Monaco" charset="0"/>
                  <a:ea typeface="Monaco" charset="0"/>
                  <a:cs typeface="Monaco" charset="0"/>
                </a:rPr>
                <a:t>", dependencies = TRUE</a:t>
              </a:r>
              <a:r>
                <a:rPr lang="en-US" sz="2800" dirty="0">
                  <a:latin typeface="Monaco" charset="0"/>
                  <a:ea typeface="Monaco" charset="0"/>
                  <a:cs typeface="Monaco" charset="0"/>
                </a:rPr>
                <a:t>)</a:t>
              </a:r>
            </a:p>
          </p:txBody>
        </p:sp>
      </p:grpSp>
      <p:grpSp>
        <p:nvGrpSpPr>
          <p:cNvPr id="8" name="Group 7">
            <a:extLst>
              <a:ext uri="{FF2B5EF4-FFF2-40B4-BE49-F238E27FC236}">
                <a16:creationId xmlns:a16="http://schemas.microsoft.com/office/drawing/2014/main" id="{F708CE28-8700-7345-90E8-72556962890A}"/>
              </a:ext>
            </a:extLst>
          </p:cNvPr>
          <p:cNvGrpSpPr/>
          <p:nvPr/>
        </p:nvGrpSpPr>
        <p:grpSpPr>
          <a:xfrm>
            <a:off x="1026137" y="2536394"/>
            <a:ext cx="2365216" cy="1692771"/>
            <a:chOff x="1322364" y="4528478"/>
            <a:chExt cx="1503814" cy="1301318"/>
          </a:xfrm>
        </p:grpSpPr>
        <p:sp>
          <p:nvSpPr>
            <p:cNvPr id="9" name="Rounded Rectangular Callout 8">
              <a:extLst>
                <a:ext uri="{FF2B5EF4-FFF2-40B4-BE49-F238E27FC236}">
                  <a16:creationId xmlns:a16="http://schemas.microsoft.com/office/drawing/2014/main" id="{F25B1C2D-FC67-FC4D-BCD1-185E1F66DDC8}"/>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064E2F-040F-AF42-B913-6A857FA3BA6D}"/>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015C2670-4C0F-3445-B743-FBF0D3F8D999}"/>
              </a:ext>
            </a:extLst>
          </p:cNvPr>
          <p:cNvGrpSpPr/>
          <p:nvPr/>
        </p:nvGrpSpPr>
        <p:grpSpPr>
          <a:xfrm>
            <a:off x="4701063" y="2564825"/>
            <a:ext cx="2365216" cy="1692772"/>
            <a:chOff x="1322364" y="4528478"/>
            <a:chExt cx="1503814" cy="1301319"/>
          </a:xfrm>
        </p:grpSpPr>
        <p:sp>
          <p:nvSpPr>
            <p:cNvPr id="12" name="Rounded Rectangular Callout 11">
              <a:extLst>
                <a:ext uri="{FF2B5EF4-FFF2-40B4-BE49-F238E27FC236}">
                  <a16:creationId xmlns:a16="http://schemas.microsoft.com/office/drawing/2014/main" id="{D639A01A-1B37-DF47-B7AB-A318FEE44267}"/>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256D16A-27C5-0349-A52E-A3C45C06F008}"/>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sp>
        <p:nvSpPr>
          <p:cNvPr id="17" name="Content Placeholder 2">
            <a:extLst>
              <a:ext uri="{FF2B5EF4-FFF2-40B4-BE49-F238E27FC236}">
                <a16:creationId xmlns:a16="http://schemas.microsoft.com/office/drawing/2014/main" id="{4E770150-D35D-C648-B116-398AA02DD5D7}"/>
              </a:ext>
            </a:extLst>
          </p:cNvPr>
          <p:cNvSpPr txBox="1">
            <a:spLocks/>
          </p:cNvSpPr>
          <p:nvPr/>
        </p:nvSpPr>
        <p:spPr>
          <a:xfrm>
            <a:off x="1176528" y="2084832"/>
            <a:ext cx="9948672" cy="43769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Installing a package</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Loading into your environment</a:t>
            </a:r>
          </a:p>
        </p:txBody>
      </p:sp>
      <p:grpSp>
        <p:nvGrpSpPr>
          <p:cNvPr id="18" name="Group 17">
            <a:extLst>
              <a:ext uri="{FF2B5EF4-FFF2-40B4-BE49-F238E27FC236}">
                <a16:creationId xmlns:a16="http://schemas.microsoft.com/office/drawing/2014/main" id="{0CB12FE8-3195-A04B-AA01-4E0C9E76FBFF}"/>
              </a:ext>
            </a:extLst>
          </p:cNvPr>
          <p:cNvGrpSpPr/>
          <p:nvPr/>
        </p:nvGrpSpPr>
        <p:grpSpPr>
          <a:xfrm>
            <a:off x="299053" y="5850636"/>
            <a:ext cx="11170219" cy="655320"/>
            <a:chOff x="1770321" y="3162925"/>
            <a:chExt cx="8400507" cy="655320"/>
          </a:xfrm>
        </p:grpSpPr>
        <p:sp>
          <p:nvSpPr>
            <p:cNvPr id="19" name="Rectangle 18">
              <a:extLst>
                <a:ext uri="{FF2B5EF4-FFF2-40B4-BE49-F238E27FC236}">
                  <a16:creationId xmlns:a16="http://schemas.microsoft.com/office/drawing/2014/main" id="{FDB941B2-073A-1940-A3B2-0EAD3395D826}"/>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6C4BC2C-1F12-3543-92B2-085C4BBDF56D}"/>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a:latin typeface="Monaco" charset="0"/>
                  <a:ea typeface="Monaco" charset="0"/>
                  <a:cs typeface="Monaco" charset="0"/>
                </a:rPr>
                <a:t>library</a:t>
              </a:r>
              <a:r>
                <a:rPr lang="en-US" sz="2800" dirty="0">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182748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#5</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9980203" cy="3724102"/>
          </a:xfrm>
        </p:spPr>
        <p:txBody>
          <a:bodyPr>
            <a:normAutofit fontScale="77500" lnSpcReduction="20000"/>
          </a:bodyPr>
          <a:lstStyle/>
          <a:p>
            <a:pPr marL="0" indent="0">
              <a:buNone/>
            </a:pPr>
            <a:r>
              <a:rPr lang="en-US" dirty="0"/>
              <a:t>Install a package and load it into the environment</a:t>
            </a:r>
          </a:p>
          <a:p>
            <a:pPr marL="0" indent="0">
              <a:buNone/>
            </a:pPr>
            <a:endParaRPr lang="en-US" dirty="0"/>
          </a:p>
          <a:p>
            <a:pPr marL="0" indent="0">
              <a:buNone/>
            </a:pPr>
            <a:r>
              <a:rPr lang="en-US" dirty="0"/>
              <a:t>-Leverage the </a:t>
            </a:r>
            <a:r>
              <a:rPr lang="en-US" b="1" dirty="0" err="1"/>
              <a:t>install.packages</a:t>
            </a:r>
            <a:r>
              <a:rPr lang="en-US" b="1" dirty="0"/>
              <a:t>() </a:t>
            </a:r>
            <a:r>
              <a:rPr lang="en-US" dirty="0"/>
              <a:t>function to install a package called </a:t>
            </a:r>
            <a:r>
              <a:rPr lang="en-US" b="1" dirty="0"/>
              <a:t>”janitor”</a:t>
            </a:r>
          </a:p>
          <a:p>
            <a:pPr marL="0" indent="0">
              <a:buNone/>
            </a:pPr>
            <a:endParaRPr lang="en-US" u="sng" dirty="0"/>
          </a:p>
          <a:p>
            <a:pPr marL="0" indent="0">
              <a:buNone/>
            </a:pPr>
            <a:r>
              <a:rPr lang="en-US" dirty="0"/>
              <a:t>-Load the package into your environment using the </a:t>
            </a:r>
            <a:r>
              <a:rPr lang="en-US" b="1" dirty="0"/>
              <a:t>library()</a:t>
            </a:r>
            <a:r>
              <a:rPr lang="en-US" dirty="0"/>
              <a:t> function.</a:t>
            </a:r>
          </a:p>
          <a:p>
            <a:pPr marL="0" indent="0">
              <a:buNone/>
            </a:pPr>
            <a:endParaRPr lang="en-US" dirty="0"/>
          </a:p>
        </p:txBody>
      </p:sp>
    </p:spTree>
    <p:extLst>
      <p:ext uri="{BB962C8B-B14F-4D97-AF65-F5344CB8AC3E}">
        <p14:creationId xmlns:p14="http://schemas.microsoft.com/office/powerpoint/2010/main" val="1025835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normAutofit fontScale="90000"/>
          </a:bodyPr>
          <a:lstStyle/>
          <a:p>
            <a:r>
              <a:rPr lang="en-US" dirty="0"/>
              <a:t>Working with </a:t>
            </a:r>
            <a:r>
              <a:rPr lang="en-US" dirty="0" err="1"/>
              <a:t>Dataframes</a:t>
            </a:r>
            <a:br>
              <a:rPr lang="en-US" dirty="0"/>
            </a:br>
            <a:r>
              <a:rPr lang="en-US" dirty="0"/>
              <a:t>(aka Useful Data)</a:t>
            </a:r>
            <a:br>
              <a:rPr lang="en-US" dirty="0"/>
            </a:br>
            <a:endParaRPr lang="en-US" sz="3600" dirty="0"/>
          </a:p>
        </p:txBody>
      </p:sp>
    </p:spTree>
    <p:extLst>
      <p:ext uri="{BB962C8B-B14F-4D97-AF65-F5344CB8AC3E}">
        <p14:creationId xmlns:p14="http://schemas.microsoft.com/office/powerpoint/2010/main" val="610438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Attributes (columns)</a:t>
            </a:r>
          </a:p>
          <a:p>
            <a:pPr marL="173736" lvl="1" indent="0">
              <a:buNone/>
            </a:pPr>
            <a:r>
              <a:rPr lang="en-US" sz="3200" dirty="0"/>
              <a:t>Observations (rows)</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objects and can be acted on like other objects</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srcRect r="3730"/>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ular Callout 6">
            <a:extLst>
              <a:ext uri="{FF2B5EF4-FFF2-40B4-BE49-F238E27FC236}">
                <a16:creationId xmlns:a16="http://schemas.microsoft.com/office/drawing/2014/main" id="{4DC09B6A-48C7-1844-A332-9D9BB5B82FC3}"/>
              </a:ext>
            </a:extLst>
          </p:cNvPr>
          <p:cNvSpPr/>
          <p:nvPr/>
        </p:nvSpPr>
        <p:spPr>
          <a:xfrm>
            <a:off x="566928" y="4953655"/>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FA45BD-10F4-0E46-8762-A31C5B969364}"/>
              </a:ext>
            </a:extLst>
          </p:cNvPr>
          <p:cNvSpPr>
            <a:spLocks noGrp="1"/>
          </p:cNvSpPr>
          <p:nvPr>
            <p:ph type="title"/>
          </p:nvPr>
        </p:nvSpPr>
        <p:spPr/>
        <p:txBody>
          <a:bodyPr/>
          <a:lstStyle/>
          <a:p>
            <a:r>
              <a:rPr lang="en-US" dirty="0"/>
              <a:t>Viewing the Contents of a </a:t>
            </a:r>
            <a:r>
              <a:rPr lang="en-US" dirty="0" err="1"/>
              <a:t>Dataframe</a:t>
            </a:r>
            <a:endParaRPr lang="en-US" dirty="0"/>
          </a:p>
        </p:txBody>
      </p:sp>
      <p:sp>
        <p:nvSpPr>
          <p:cNvPr id="3" name="Content Placeholder 2">
            <a:extLst>
              <a:ext uri="{FF2B5EF4-FFF2-40B4-BE49-F238E27FC236}">
                <a16:creationId xmlns:a16="http://schemas.microsoft.com/office/drawing/2014/main" id="{31736A09-7AB7-FF41-A338-1F7F812AF049}"/>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have already loaded a data frame called </a:t>
            </a:r>
            <a:r>
              <a:rPr lang="en-US" sz="3200" b="1" dirty="0" err="1"/>
              <a:t>test_catalog</a:t>
            </a:r>
            <a:r>
              <a:rPr lang="en-US" sz="3200" dirty="0"/>
              <a:t>.</a:t>
            </a:r>
          </a:p>
        </p:txBody>
      </p:sp>
      <p:pic>
        <p:nvPicPr>
          <p:cNvPr id="4" name="Picture 3">
            <a:extLst>
              <a:ext uri="{FF2B5EF4-FFF2-40B4-BE49-F238E27FC236}">
                <a16:creationId xmlns:a16="http://schemas.microsoft.com/office/drawing/2014/main" id="{BCD2FFB1-6665-6646-9B5D-2278156BF857}"/>
              </a:ext>
            </a:extLst>
          </p:cNvPr>
          <p:cNvPicPr>
            <a:picLocks noChangeAspect="1"/>
          </p:cNvPicPr>
          <p:nvPr/>
        </p:nvPicPr>
        <p:blipFill>
          <a:blip r:embed="rId3"/>
          <a:stretch>
            <a:fillRect/>
          </a:stretch>
        </p:blipFill>
        <p:spPr>
          <a:xfrm>
            <a:off x="4076700" y="3540760"/>
            <a:ext cx="7048500" cy="2921000"/>
          </a:xfrm>
          <a:prstGeom prst="rect">
            <a:avLst/>
          </a:prstGeom>
        </p:spPr>
      </p:pic>
      <p:sp>
        <p:nvSpPr>
          <p:cNvPr id="6" name="TextBox 5">
            <a:extLst>
              <a:ext uri="{FF2B5EF4-FFF2-40B4-BE49-F238E27FC236}">
                <a16:creationId xmlns:a16="http://schemas.microsoft.com/office/drawing/2014/main" id="{DD486F58-AB87-A447-8882-14952A2F1303}"/>
              </a:ext>
            </a:extLst>
          </p:cNvPr>
          <p:cNvSpPr txBox="1"/>
          <p:nvPr/>
        </p:nvSpPr>
        <p:spPr>
          <a:xfrm>
            <a:off x="643128" y="5230653"/>
            <a:ext cx="2718018" cy="954107"/>
          </a:xfrm>
          <a:prstGeom prst="rect">
            <a:avLst/>
          </a:prstGeom>
          <a:noFill/>
        </p:spPr>
        <p:txBody>
          <a:bodyPr wrap="square" rtlCol="0" anchor="ctr">
            <a:spAutoFit/>
          </a:bodyPr>
          <a:lstStyle/>
          <a:p>
            <a:pPr algn="ctr"/>
            <a:r>
              <a:rPr lang="en-US" sz="2800" dirty="0">
                <a:solidFill>
                  <a:schemeClr val="bg1"/>
                </a:solidFill>
              </a:rPr>
              <a:t>single click to explore the data</a:t>
            </a:r>
            <a:endParaRPr lang="en-US" dirty="0">
              <a:solidFill>
                <a:schemeClr val="bg1"/>
              </a:solidFill>
            </a:endParaRPr>
          </a:p>
        </p:txBody>
      </p:sp>
    </p:spTree>
    <p:extLst>
      <p:ext uri="{BB962C8B-B14F-4D97-AF65-F5344CB8AC3E}">
        <p14:creationId xmlns:p14="http://schemas.microsoft.com/office/powerpoint/2010/main" val="69261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the Contents of a </a:t>
            </a:r>
            <a:r>
              <a:rPr lang="en-US" dirty="0" err="1"/>
              <a:t>Dataframe</a:t>
            </a:r>
            <a:endParaRPr lang="en-US" dirty="0"/>
          </a:p>
        </p:txBody>
      </p:sp>
      <p:pic>
        <p:nvPicPr>
          <p:cNvPr id="3" name="Picture 2">
            <a:extLst>
              <a:ext uri="{FF2B5EF4-FFF2-40B4-BE49-F238E27FC236}">
                <a16:creationId xmlns:a16="http://schemas.microsoft.com/office/drawing/2014/main" id="{CF291092-92C9-CE4B-B9A2-4C607A4829C1}"/>
              </a:ext>
            </a:extLst>
          </p:cNvPr>
          <p:cNvPicPr>
            <a:picLocks noChangeAspect="1"/>
          </p:cNvPicPr>
          <p:nvPr/>
        </p:nvPicPr>
        <p:blipFill rotWithShape="1">
          <a:blip r:embed="rId3"/>
          <a:srcRect r="36650"/>
          <a:stretch/>
        </p:blipFill>
        <p:spPr>
          <a:xfrm>
            <a:off x="3253293" y="1700267"/>
            <a:ext cx="5261742" cy="4813300"/>
          </a:xfrm>
          <a:prstGeom prst="rect">
            <a:avLst/>
          </a:prstGeom>
        </p:spPr>
      </p:pic>
      <p:sp>
        <p:nvSpPr>
          <p:cNvPr id="6" name="Rounded Rectangular Callout 5">
            <a:extLst>
              <a:ext uri="{FF2B5EF4-FFF2-40B4-BE49-F238E27FC236}">
                <a16:creationId xmlns:a16="http://schemas.microsoft.com/office/drawing/2014/main" id="{AAC33ADD-E00D-8444-BD67-D3F02DE2C555}"/>
              </a:ext>
            </a:extLst>
          </p:cNvPr>
          <p:cNvSpPr/>
          <p:nvPr/>
        </p:nvSpPr>
        <p:spPr>
          <a:xfrm>
            <a:off x="141259" y="3109089"/>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62C5C91-6B4B-9B4D-92B8-7F028DEA60CE}"/>
              </a:ext>
            </a:extLst>
          </p:cNvPr>
          <p:cNvSpPr txBox="1"/>
          <p:nvPr/>
        </p:nvSpPr>
        <p:spPr>
          <a:xfrm>
            <a:off x="217459" y="3170643"/>
            <a:ext cx="2718018" cy="1384995"/>
          </a:xfrm>
          <a:prstGeom prst="rect">
            <a:avLst/>
          </a:prstGeom>
          <a:noFill/>
        </p:spPr>
        <p:txBody>
          <a:bodyPr wrap="square" rtlCol="0" anchor="ctr">
            <a:spAutoFit/>
          </a:bodyPr>
          <a:lstStyle/>
          <a:p>
            <a:pPr algn="ctr"/>
            <a:r>
              <a:rPr lang="en-US" sz="2800" dirty="0">
                <a:solidFill>
                  <a:schemeClr val="bg1"/>
                </a:solidFill>
              </a:rPr>
              <a:t>559 Observations (Rows)</a:t>
            </a:r>
            <a:endParaRPr lang="en-US" dirty="0">
              <a:solidFill>
                <a:schemeClr val="bg1"/>
              </a:solidFill>
            </a:endParaRPr>
          </a:p>
        </p:txBody>
      </p:sp>
      <p:sp>
        <p:nvSpPr>
          <p:cNvPr id="9" name="Rounded Rectangular Callout 8">
            <a:extLst>
              <a:ext uri="{FF2B5EF4-FFF2-40B4-BE49-F238E27FC236}">
                <a16:creationId xmlns:a16="http://schemas.microsoft.com/office/drawing/2014/main" id="{7B0130EA-7E87-554F-AF10-C93FC5AC0928}"/>
              </a:ext>
            </a:extLst>
          </p:cNvPr>
          <p:cNvSpPr/>
          <p:nvPr/>
        </p:nvSpPr>
        <p:spPr>
          <a:xfrm>
            <a:off x="8964694" y="2416590"/>
            <a:ext cx="2870418" cy="1508105"/>
          </a:xfrm>
          <a:prstGeom prst="wedgeRoundRectCallout">
            <a:avLst>
              <a:gd name="adj1" fmla="val -78780"/>
              <a:gd name="adj2" fmla="val -3998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2DEB1BC-FEAD-9B48-AB3F-70802BFC1745}"/>
              </a:ext>
            </a:extLst>
          </p:cNvPr>
          <p:cNvSpPr txBox="1"/>
          <p:nvPr/>
        </p:nvSpPr>
        <p:spPr>
          <a:xfrm>
            <a:off x="9040894" y="2693588"/>
            <a:ext cx="2718018" cy="954107"/>
          </a:xfrm>
          <a:prstGeom prst="rect">
            <a:avLst/>
          </a:prstGeom>
          <a:noFill/>
        </p:spPr>
        <p:txBody>
          <a:bodyPr wrap="square" rtlCol="0" anchor="ctr">
            <a:spAutoFit/>
          </a:bodyPr>
          <a:lstStyle/>
          <a:p>
            <a:pPr algn="ctr"/>
            <a:r>
              <a:rPr lang="en-US" sz="2800" dirty="0">
                <a:solidFill>
                  <a:schemeClr val="bg1"/>
                </a:solidFill>
              </a:rPr>
              <a:t>2 Attributes (Columns)</a:t>
            </a:r>
            <a:endParaRPr lang="en-US" dirty="0">
              <a:solidFill>
                <a:schemeClr val="bg1"/>
              </a:solidFill>
            </a:endParaRPr>
          </a:p>
        </p:txBody>
      </p:sp>
    </p:spTree>
    <p:extLst>
      <p:ext uri="{BB962C8B-B14F-4D97-AF65-F5344CB8AC3E}">
        <p14:creationId xmlns:p14="http://schemas.microsoft.com/office/powerpoint/2010/main" val="810324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Goals</a:t>
            </a:r>
          </a:p>
          <a:p>
            <a:pPr marL="514350" indent="-514350">
              <a:buAutoNum type="arabicPeriod"/>
            </a:pPr>
            <a:r>
              <a:rPr lang="en-US" sz="3200" dirty="0"/>
              <a:t>Get oriented to R and </a:t>
            </a:r>
            <a:r>
              <a:rPr lang="en-US" sz="3200" dirty="0" err="1"/>
              <a:t>Rstudio</a:t>
            </a:r>
            <a:endParaRPr lang="en-US" sz="3200" dirty="0"/>
          </a:p>
          <a:p>
            <a:pPr marL="514350" indent="-514350">
              <a:buAutoNum type="arabicPeriod"/>
            </a:pPr>
            <a:r>
              <a:rPr lang="en-US" sz="3200" dirty="0"/>
              <a:t>Learn some fundamentals of coding</a:t>
            </a:r>
          </a:p>
          <a:p>
            <a:pPr marL="514350" indent="-514350">
              <a:buAutoNum type="arabicPeriod"/>
            </a:pPr>
            <a:endParaRPr lang="en-US" sz="3200" dirty="0"/>
          </a:p>
          <a:p>
            <a:r>
              <a:rPr lang="en-US" sz="4000" dirty="0"/>
              <a:t>Objectives</a:t>
            </a:r>
          </a:p>
          <a:p>
            <a:pPr marL="514350" indent="-514350">
              <a:buAutoNum type="arabicPeriod"/>
            </a:pPr>
            <a:r>
              <a:rPr lang="en-US" sz="3200" dirty="0"/>
              <a:t>Log in and tour </a:t>
            </a:r>
            <a:r>
              <a:rPr lang="en-US" sz="3200" dirty="0" err="1"/>
              <a:t>Rstudio</a:t>
            </a:r>
            <a:r>
              <a:rPr lang="en-US" sz="3200" dirty="0"/>
              <a:t> Cloud</a:t>
            </a:r>
          </a:p>
          <a:p>
            <a:pPr marL="514350" indent="-514350">
              <a:buAutoNum type="arabicPeriod"/>
            </a:pPr>
            <a:r>
              <a:rPr lang="en-US" sz="3200" dirty="0"/>
              <a:t>Execute code at the console</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Interact with a </a:t>
            </a:r>
            <a:r>
              <a:rPr lang="en-US" sz="3200" dirty="0" err="1"/>
              <a:t>dataframe</a:t>
            </a:r>
            <a:endParaRPr lang="en-US" sz="3200" dirty="0"/>
          </a:p>
        </p:txBody>
      </p:sp>
    </p:spTree>
    <p:extLst>
      <p:ext uri="{BB962C8B-B14F-4D97-AF65-F5344CB8AC3E}">
        <p14:creationId xmlns:p14="http://schemas.microsoft.com/office/powerpoint/2010/main" val="1860201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Dataframes</a:t>
            </a:r>
            <a:r>
              <a:rPr lang="en-US" dirty="0"/>
              <a:t> at the Console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1702676"/>
            <a:ext cx="9948672" cy="460668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summary() function provides you with some abbreviated metadata about your </a:t>
            </a:r>
            <a:r>
              <a:rPr lang="en-US" sz="3200" dirty="0" err="1"/>
              <a:t>dataframe</a:t>
            </a:r>
            <a:r>
              <a:rPr lang="en-US" sz="3200" dirty="0"/>
              <a:t>.</a:t>
            </a:r>
          </a:p>
        </p:txBody>
      </p:sp>
      <p:pic>
        <p:nvPicPr>
          <p:cNvPr id="3" name="Picture 2">
            <a:extLst>
              <a:ext uri="{FF2B5EF4-FFF2-40B4-BE49-F238E27FC236}">
                <a16:creationId xmlns:a16="http://schemas.microsoft.com/office/drawing/2014/main" id="{6F1ABF52-14D8-7C4B-B48B-0F9DDCA36969}"/>
              </a:ext>
            </a:extLst>
          </p:cNvPr>
          <p:cNvPicPr>
            <a:picLocks noChangeAspect="1"/>
          </p:cNvPicPr>
          <p:nvPr/>
        </p:nvPicPr>
        <p:blipFill rotWithShape="1">
          <a:blip r:embed="rId3"/>
          <a:srcRect b="60196"/>
          <a:stretch/>
        </p:blipFill>
        <p:spPr>
          <a:xfrm>
            <a:off x="4127090" y="3672357"/>
            <a:ext cx="6617110" cy="2510879"/>
          </a:xfrm>
          <a:prstGeom prst="rect">
            <a:avLst/>
          </a:prstGeom>
        </p:spPr>
      </p:pic>
      <p:sp>
        <p:nvSpPr>
          <p:cNvPr id="6" name="Rounded Rectangular Callout 5">
            <a:extLst>
              <a:ext uri="{FF2B5EF4-FFF2-40B4-BE49-F238E27FC236}">
                <a16:creationId xmlns:a16="http://schemas.microsoft.com/office/drawing/2014/main" id="{17A6534F-3B5C-7D45-A58B-6F15B7F39EA2}"/>
              </a:ext>
            </a:extLst>
          </p:cNvPr>
          <p:cNvSpPr/>
          <p:nvPr/>
        </p:nvSpPr>
        <p:spPr>
          <a:xfrm>
            <a:off x="9016752" y="4007738"/>
            <a:ext cx="2870418" cy="1508105"/>
          </a:xfrm>
          <a:prstGeom prst="wedgeRoundRectCallout">
            <a:avLst>
              <a:gd name="adj1" fmla="val -74386"/>
              <a:gd name="adj2" fmla="val -2325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B789-6978-CA43-9B09-0138B30633C3}"/>
              </a:ext>
            </a:extLst>
          </p:cNvPr>
          <p:cNvSpPr txBox="1"/>
          <p:nvPr/>
        </p:nvSpPr>
        <p:spPr>
          <a:xfrm>
            <a:off x="9092952" y="4284736"/>
            <a:ext cx="2718018" cy="954107"/>
          </a:xfrm>
          <a:prstGeom prst="rect">
            <a:avLst/>
          </a:prstGeom>
          <a:noFill/>
        </p:spPr>
        <p:txBody>
          <a:bodyPr wrap="square" rtlCol="0" anchor="ctr">
            <a:spAutoFit/>
          </a:bodyPr>
          <a:lstStyle/>
          <a:p>
            <a:pPr algn="ctr"/>
            <a:r>
              <a:rPr lang="en-US" sz="2800" dirty="0">
                <a:solidFill>
                  <a:schemeClr val="bg1"/>
                </a:solidFill>
              </a:rPr>
              <a:t>Attributes (Columns)</a:t>
            </a:r>
            <a:endParaRPr lang="en-US" dirty="0">
              <a:solidFill>
                <a:schemeClr val="bg1"/>
              </a:solidFill>
            </a:endParaRPr>
          </a:p>
        </p:txBody>
      </p:sp>
      <p:sp>
        <p:nvSpPr>
          <p:cNvPr id="8" name="Rounded Rectangular Callout 7">
            <a:extLst>
              <a:ext uri="{FF2B5EF4-FFF2-40B4-BE49-F238E27FC236}">
                <a16:creationId xmlns:a16="http://schemas.microsoft.com/office/drawing/2014/main" id="{D9DD900C-8623-444E-9369-846CDA951EA1}"/>
              </a:ext>
            </a:extLst>
          </p:cNvPr>
          <p:cNvSpPr/>
          <p:nvPr/>
        </p:nvSpPr>
        <p:spPr>
          <a:xfrm>
            <a:off x="581416" y="3419691"/>
            <a:ext cx="2870418" cy="1508105"/>
          </a:xfrm>
          <a:prstGeom prst="wedgeRoundRectCallout">
            <a:avLst>
              <a:gd name="adj1" fmla="val 81049"/>
              <a:gd name="adj2" fmla="val 3737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1F02632-B38F-5E4E-A841-1BBC5E493EA7}"/>
              </a:ext>
            </a:extLst>
          </p:cNvPr>
          <p:cNvSpPr txBox="1"/>
          <p:nvPr/>
        </p:nvSpPr>
        <p:spPr>
          <a:xfrm>
            <a:off x="657616" y="3481245"/>
            <a:ext cx="2718018" cy="1384995"/>
          </a:xfrm>
          <a:prstGeom prst="rect">
            <a:avLst/>
          </a:prstGeom>
          <a:noFill/>
        </p:spPr>
        <p:txBody>
          <a:bodyPr wrap="square" rtlCol="0" anchor="ctr">
            <a:spAutoFit/>
          </a:bodyPr>
          <a:lstStyle/>
          <a:p>
            <a:pPr algn="ctr"/>
            <a:r>
              <a:rPr lang="en-US" sz="2800" dirty="0">
                <a:solidFill>
                  <a:schemeClr val="bg1"/>
                </a:solidFill>
              </a:rPr>
              <a:t>Number of Observations (Rows)</a:t>
            </a:r>
            <a:endParaRPr lang="en-US" dirty="0">
              <a:solidFill>
                <a:schemeClr val="bg1"/>
              </a:solidFill>
            </a:endParaRPr>
          </a:p>
        </p:txBody>
      </p:sp>
      <p:sp>
        <p:nvSpPr>
          <p:cNvPr id="10" name="Rounded Rectangular Callout 9">
            <a:extLst>
              <a:ext uri="{FF2B5EF4-FFF2-40B4-BE49-F238E27FC236}">
                <a16:creationId xmlns:a16="http://schemas.microsoft.com/office/drawing/2014/main" id="{CDBAFADA-2B05-2A4F-8E3C-1F3353DF2EB1}"/>
              </a:ext>
            </a:extLst>
          </p:cNvPr>
          <p:cNvSpPr/>
          <p:nvPr/>
        </p:nvSpPr>
        <p:spPr>
          <a:xfrm>
            <a:off x="577970" y="5177289"/>
            <a:ext cx="2870418" cy="1508105"/>
          </a:xfrm>
          <a:prstGeom prst="wedgeRoundRectCallout">
            <a:avLst>
              <a:gd name="adj1" fmla="val 81049"/>
              <a:gd name="adj2" fmla="val -5566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F0DA0C1-002F-8344-9A98-8E7856CC2A2F}"/>
              </a:ext>
            </a:extLst>
          </p:cNvPr>
          <p:cNvSpPr txBox="1"/>
          <p:nvPr/>
        </p:nvSpPr>
        <p:spPr>
          <a:xfrm>
            <a:off x="654170" y="5669730"/>
            <a:ext cx="2718018" cy="523220"/>
          </a:xfrm>
          <a:prstGeom prst="rect">
            <a:avLst/>
          </a:prstGeom>
          <a:noFill/>
        </p:spPr>
        <p:txBody>
          <a:bodyPr wrap="square" rtlCol="0" anchor="ctr">
            <a:spAutoFit/>
          </a:bodyPr>
          <a:lstStyle/>
          <a:p>
            <a:pPr algn="ctr"/>
            <a:r>
              <a:rPr lang="en-US" sz="2800" dirty="0">
                <a:solidFill>
                  <a:schemeClr val="bg1"/>
                </a:solidFill>
              </a:rPr>
              <a:t>Data Type</a:t>
            </a:r>
            <a:endParaRPr lang="en-US" dirty="0">
              <a:solidFill>
                <a:schemeClr val="bg1"/>
              </a:solidFill>
            </a:endParaRPr>
          </a:p>
        </p:txBody>
      </p:sp>
      <p:grpSp>
        <p:nvGrpSpPr>
          <p:cNvPr id="15" name="Group 14">
            <a:extLst>
              <a:ext uri="{FF2B5EF4-FFF2-40B4-BE49-F238E27FC236}">
                <a16:creationId xmlns:a16="http://schemas.microsoft.com/office/drawing/2014/main" id="{82678B60-2711-CC40-BD8D-8F411BBB7C29}"/>
              </a:ext>
            </a:extLst>
          </p:cNvPr>
          <p:cNvGrpSpPr/>
          <p:nvPr/>
        </p:nvGrpSpPr>
        <p:grpSpPr>
          <a:xfrm>
            <a:off x="3537896" y="2764371"/>
            <a:ext cx="4921136" cy="655320"/>
            <a:chOff x="2080823" y="3162925"/>
            <a:chExt cx="8090004" cy="655320"/>
          </a:xfrm>
        </p:grpSpPr>
        <p:sp>
          <p:nvSpPr>
            <p:cNvPr id="16" name="Rectangle 15">
              <a:extLst>
                <a:ext uri="{FF2B5EF4-FFF2-40B4-BE49-F238E27FC236}">
                  <a16:creationId xmlns:a16="http://schemas.microsoft.com/office/drawing/2014/main" id="{63F488AD-A523-5C44-ADBF-61013A9D7C8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2DCD875-5DD7-DE41-A4FD-E89747C99A64}"/>
                </a:ext>
              </a:extLst>
            </p:cNvPr>
            <p:cNvSpPr txBox="1"/>
            <p:nvPr/>
          </p:nvSpPr>
          <p:spPr>
            <a:xfrm>
              <a:off x="2080823" y="3235065"/>
              <a:ext cx="8090002" cy="523220"/>
            </a:xfrm>
            <a:prstGeom prst="rect">
              <a:avLst/>
            </a:prstGeom>
            <a:noFill/>
          </p:spPr>
          <p:txBody>
            <a:bodyPr wrap="square" rtlCol="0">
              <a:spAutoFit/>
            </a:bodyPr>
            <a:lstStyle/>
            <a:p>
              <a:pPr algn="ctr"/>
              <a:r>
                <a:rPr lang="en-US" sz="2800" b="1" dirty="0">
                  <a:latin typeface="Monaco" charset="0"/>
                  <a:ea typeface="Monaco" charset="0"/>
                  <a:cs typeface="Monaco" charset="0"/>
                </a:rPr>
                <a:t>summary</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object_name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141824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Dataframes</a:t>
            </a:r>
            <a:r>
              <a:rPr lang="en-US" dirty="0"/>
              <a:t> at the Console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1813034"/>
            <a:ext cx="9948672" cy="449632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head() function is helpful for displaying a snippet of your </a:t>
            </a:r>
            <a:r>
              <a:rPr lang="en-US" sz="3200" dirty="0" err="1"/>
              <a:t>dataframe</a:t>
            </a:r>
            <a:endParaRPr lang="en-US" sz="3200" dirty="0"/>
          </a:p>
        </p:txBody>
      </p:sp>
      <p:pic>
        <p:nvPicPr>
          <p:cNvPr id="3" name="Picture 2">
            <a:extLst>
              <a:ext uri="{FF2B5EF4-FFF2-40B4-BE49-F238E27FC236}">
                <a16:creationId xmlns:a16="http://schemas.microsoft.com/office/drawing/2014/main" id="{6F1ABF52-14D8-7C4B-B48B-0F9DDCA36969}"/>
              </a:ext>
            </a:extLst>
          </p:cNvPr>
          <p:cNvPicPr>
            <a:picLocks noChangeAspect="1"/>
          </p:cNvPicPr>
          <p:nvPr/>
        </p:nvPicPr>
        <p:blipFill rotWithShape="1">
          <a:blip r:embed="rId3"/>
          <a:srcRect t="40162" b="3689"/>
          <a:stretch/>
        </p:blipFill>
        <p:spPr>
          <a:xfrm>
            <a:off x="3534692" y="3707135"/>
            <a:ext cx="5886547" cy="3150866"/>
          </a:xfrm>
          <a:prstGeom prst="rect">
            <a:avLst/>
          </a:prstGeom>
        </p:spPr>
      </p:pic>
      <p:grpSp>
        <p:nvGrpSpPr>
          <p:cNvPr id="6" name="Group 5">
            <a:extLst>
              <a:ext uri="{FF2B5EF4-FFF2-40B4-BE49-F238E27FC236}">
                <a16:creationId xmlns:a16="http://schemas.microsoft.com/office/drawing/2014/main" id="{B6766643-1413-FD43-B3D4-AE2B50C89B23}"/>
              </a:ext>
            </a:extLst>
          </p:cNvPr>
          <p:cNvGrpSpPr/>
          <p:nvPr/>
        </p:nvGrpSpPr>
        <p:grpSpPr>
          <a:xfrm>
            <a:off x="1213945" y="2896032"/>
            <a:ext cx="9932275" cy="1457135"/>
            <a:chOff x="2080823" y="3162925"/>
            <a:chExt cx="8090004" cy="1457135"/>
          </a:xfrm>
        </p:grpSpPr>
        <p:sp>
          <p:nvSpPr>
            <p:cNvPr id="7" name="Rectangle 6">
              <a:extLst>
                <a:ext uri="{FF2B5EF4-FFF2-40B4-BE49-F238E27FC236}">
                  <a16:creationId xmlns:a16="http://schemas.microsoft.com/office/drawing/2014/main" id="{458D1400-5292-684D-A609-A27FBC2ADF7A}"/>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060CCB-365C-0749-8B06-D2900824F5D5}"/>
                </a:ext>
              </a:extLst>
            </p:cNvPr>
            <p:cNvSpPr txBox="1"/>
            <p:nvPr/>
          </p:nvSpPr>
          <p:spPr>
            <a:xfrm>
              <a:off x="2080823" y="3235065"/>
              <a:ext cx="8090002" cy="1384995"/>
            </a:xfrm>
            <a:prstGeom prst="rect">
              <a:avLst/>
            </a:prstGeom>
            <a:noFill/>
          </p:spPr>
          <p:txBody>
            <a:bodyPr wrap="square" rtlCol="0">
              <a:spAutoFit/>
            </a:bodyPr>
            <a:lstStyle/>
            <a:p>
              <a:pPr algn="ctr"/>
              <a:r>
                <a:rPr lang="en-US" sz="2800" b="1" dirty="0">
                  <a:latin typeface="Monaco" charset="0"/>
                  <a:ea typeface="Monaco" charset="0"/>
                  <a:cs typeface="Monaco" charset="0"/>
                </a:rPr>
                <a:t>head</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object_name</a:t>
              </a:r>
              <a:r>
                <a:rPr lang="en-US" sz="2800" i="1" dirty="0">
                  <a:solidFill>
                    <a:srgbClr val="0070C0"/>
                  </a:solidFill>
                  <a:latin typeface="Monaco" charset="0"/>
                  <a:ea typeface="Monaco" charset="0"/>
                  <a:cs typeface="Monaco" charset="0"/>
                </a:rPr>
                <a:t>, n=number of rows to view</a:t>
              </a:r>
              <a:r>
                <a:rPr lang="en-US" sz="2800" dirty="0">
                  <a:latin typeface="Monaco" charset="0"/>
                  <a:ea typeface="Monaco" charset="0"/>
                  <a:cs typeface="Monaco" charset="0"/>
                </a:rPr>
                <a:t>)</a:t>
              </a:r>
            </a:p>
          </p:txBody>
        </p:sp>
      </p:grpSp>
      <p:sp>
        <p:nvSpPr>
          <p:cNvPr id="9" name="Rounded Rectangular Callout 8">
            <a:extLst>
              <a:ext uri="{FF2B5EF4-FFF2-40B4-BE49-F238E27FC236}">
                <a16:creationId xmlns:a16="http://schemas.microsoft.com/office/drawing/2014/main" id="{27BA5E18-A0B3-234A-A6A5-A8E93703B3C1}"/>
              </a:ext>
            </a:extLst>
          </p:cNvPr>
          <p:cNvSpPr/>
          <p:nvPr/>
        </p:nvSpPr>
        <p:spPr>
          <a:xfrm>
            <a:off x="184772" y="4943235"/>
            <a:ext cx="2870418" cy="1508105"/>
          </a:xfrm>
          <a:prstGeom prst="wedgeRoundRectCallout">
            <a:avLst>
              <a:gd name="adj1" fmla="val 67867"/>
              <a:gd name="adj2" fmla="val -653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0B9FD9A-F0DE-6C4B-8C96-423C6FD89B9D}"/>
              </a:ext>
            </a:extLst>
          </p:cNvPr>
          <p:cNvSpPr txBox="1"/>
          <p:nvPr/>
        </p:nvSpPr>
        <p:spPr>
          <a:xfrm>
            <a:off x="260972" y="5220233"/>
            <a:ext cx="2718018" cy="954107"/>
          </a:xfrm>
          <a:prstGeom prst="rect">
            <a:avLst/>
          </a:prstGeom>
          <a:noFill/>
        </p:spPr>
        <p:txBody>
          <a:bodyPr wrap="square" rtlCol="0" anchor="ctr">
            <a:spAutoFit/>
          </a:bodyPr>
          <a:lstStyle/>
          <a:p>
            <a:pPr algn="ctr"/>
            <a:r>
              <a:rPr lang="en-US" sz="2800" dirty="0">
                <a:solidFill>
                  <a:schemeClr val="bg1"/>
                </a:solidFill>
              </a:rPr>
              <a:t>Sample of Data in Your Object</a:t>
            </a:r>
            <a:endParaRPr lang="en-US" dirty="0">
              <a:solidFill>
                <a:schemeClr val="bg1"/>
              </a:solidFill>
            </a:endParaRPr>
          </a:p>
        </p:txBody>
      </p:sp>
    </p:spTree>
    <p:extLst>
      <p:ext uri="{BB962C8B-B14F-4D97-AF65-F5344CB8AC3E}">
        <p14:creationId xmlns:p14="http://schemas.microsoft.com/office/powerpoint/2010/main" val="2813097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#6</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9980203" cy="3724102"/>
          </a:xfrm>
        </p:spPr>
        <p:txBody>
          <a:bodyPr>
            <a:normAutofit fontScale="55000" lnSpcReduction="20000"/>
          </a:bodyPr>
          <a:lstStyle/>
          <a:p>
            <a:pPr marL="0" indent="0">
              <a:buNone/>
            </a:pPr>
            <a:r>
              <a:rPr lang="en-US" dirty="0"/>
              <a:t>Summarizing </a:t>
            </a:r>
            <a:r>
              <a:rPr lang="en-US" dirty="0" err="1"/>
              <a:t>Dataframes</a:t>
            </a:r>
            <a:r>
              <a:rPr lang="en-US" dirty="0"/>
              <a:t> and Understanding Object Contents</a:t>
            </a:r>
          </a:p>
          <a:p>
            <a:pPr marL="0" indent="0">
              <a:buNone/>
            </a:pPr>
            <a:endParaRPr lang="en-US" dirty="0"/>
          </a:p>
          <a:p>
            <a:pPr marL="0" indent="0">
              <a:buNone/>
            </a:pPr>
            <a:r>
              <a:rPr lang="en-US" dirty="0"/>
              <a:t>-Use the </a:t>
            </a:r>
            <a:r>
              <a:rPr lang="en-US" b="1" dirty="0"/>
              <a:t>summary()</a:t>
            </a:r>
            <a:r>
              <a:rPr lang="en-US" dirty="0"/>
              <a:t> function on our object </a:t>
            </a:r>
            <a:r>
              <a:rPr lang="en-US" b="1" dirty="0" err="1"/>
              <a:t>test_catalog</a:t>
            </a:r>
            <a:endParaRPr lang="en-US" dirty="0"/>
          </a:p>
          <a:p>
            <a:pPr marL="0" indent="0">
              <a:buNone/>
            </a:pPr>
            <a:endParaRPr lang="en-US" dirty="0"/>
          </a:p>
          <a:p>
            <a:pPr marL="0" indent="0">
              <a:buNone/>
            </a:pPr>
            <a:r>
              <a:rPr lang="en-US" dirty="0"/>
              <a:t>-Leverage the </a:t>
            </a:r>
            <a:r>
              <a:rPr lang="en-US" b="1" dirty="0"/>
              <a:t>tail()</a:t>
            </a:r>
            <a:r>
              <a:rPr lang="en-US" dirty="0"/>
              <a:t> to review the </a:t>
            </a:r>
            <a:r>
              <a:rPr lang="en-US" b="1" dirty="0"/>
              <a:t>last 10 rows </a:t>
            </a:r>
            <a:r>
              <a:rPr lang="en-US" dirty="0"/>
              <a:t>of the data frame.</a:t>
            </a:r>
          </a:p>
          <a:p>
            <a:pPr marL="0" indent="0">
              <a:buNone/>
            </a:pPr>
            <a:endParaRPr lang="en-US" b="1" dirty="0"/>
          </a:p>
          <a:p>
            <a:pPr marL="0" indent="0">
              <a:buNone/>
            </a:pPr>
            <a:r>
              <a:rPr lang="en-US" dirty="0"/>
              <a:t>-What is the 10</a:t>
            </a:r>
            <a:r>
              <a:rPr lang="en-US" baseline="30000" dirty="0"/>
              <a:t>th</a:t>
            </a:r>
            <a:r>
              <a:rPr lang="en-US" dirty="0"/>
              <a:t> test from the end of the table? </a:t>
            </a:r>
          </a:p>
        </p:txBody>
      </p:sp>
    </p:spTree>
    <p:extLst>
      <p:ext uri="{BB962C8B-B14F-4D97-AF65-F5344CB8AC3E}">
        <p14:creationId xmlns:p14="http://schemas.microsoft.com/office/powerpoint/2010/main" val="243440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Taking the Leap to Visualization</a:t>
            </a:r>
            <a:br>
              <a:rPr lang="en-US" dirty="0"/>
            </a:br>
            <a:endParaRPr lang="en-US" sz="3600" dirty="0"/>
          </a:p>
        </p:txBody>
      </p:sp>
    </p:spTree>
    <p:extLst>
      <p:ext uri="{BB962C8B-B14F-4D97-AF65-F5344CB8AC3E}">
        <p14:creationId xmlns:p14="http://schemas.microsoft.com/office/powerpoint/2010/main" val="2549397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 Simple </a:t>
            </a:r>
            <a:r>
              <a:rPr lang="en-US" dirty="0" err="1"/>
              <a:t>Dataframes</a:t>
            </a:r>
            <a:r>
              <a:rPr lang="en-US" dirty="0"/>
              <a:t> Can Be Interesting</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With a few lines of code we can turn our test catalog…</a:t>
            </a:r>
            <a:endParaRPr lang="en-US" sz="2800" dirty="0"/>
          </a:p>
        </p:txBody>
      </p:sp>
      <p:pic>
        <p:nvPicPr>
          <p:cNvPr id="4" name="Picture 3">
            <a:extLst>
              <a:ext uri="{FF2B5EF4-FFF2-40B4-BE49-F238E27FC236}">
                <a16:creationId xmlns:a16="http://schemas.microsoft.com/office/drawing/2014/main" id="{F7EF6EE6-201A-1F49-8A7F-F9EA78F21355}"/>
              </a:ext>
            </a:extLst>
          </p:cNvPr>
          <p:cNvPicPr>
            <a:picLocks noChangeAspect="1"/>
          </p:cNvPicPr>
          <p:nvPr/>
        </p:nvPicPr>
        <p:blipFill>
          <a:blip r:embed="rId3"/>
          <a:stretch>
            <a:fillRect/>
          </a:stretch>
        </p:blipFill>
        <p:spPr>
          <a:xfrm>
            <a:off x="2646391" y="3186995"/>
            <a:ext cx="7572052" cy="1817794"/>
          </a:xfrm>
          <a:prstGeom prst="rect">
            <a:avLst/>
          </a:prstGeom>
        </p:spPr>
      </p:pic>
      <p:sp>
        <p:nvSpPr>
          <p:cNvPr id="6" name="Rounded Rectangular Callout 5">
            <a:extLst>
              <a:ext uri="{FF2B5EF4-FFF2-40B4-BE49-F238E27FC236}">
                <a16:creationId xmlns:a16="http://schemas.microsoft.com/office/drawing/2014/main" id="{66A62C4E-EB32-2C49-8CAA-CFE4B3B79C2A}"/>
              </a:ext>
            </a:extLst>
          </p:cNvPr>
          <p:cNvSpPr/>
          <p:nvPr/>
        </p:nvSpPr>
        <p:spPr>
          <a:xfrm>
            <a:off x="563421" y="3125441"/>
            <a:ext cx="1623863" cy="1538881"/>
          </a:xfrm>
          <a:prstGeom prst="wedgeRoundRectCallout">
            <a:avLst>
              <a:gd name="adj1" fmla="val 76457"/>
              <a:gd name="adj2" fmla="val -1055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B86F541-9622-404D-A7E7-8A21376BA829}"/>
              </a:ext>
            </a:extLst>
          </p:cNvPr>
          <p:cNvSpPr txBox="1"/>
          <p:nvPr/>
        </p:nvSpPr>
        <p:spPr>
          <a:xfrm>
            <a:off x="573437" y="3094662"/>
            <a:ext cx="1537647" cy="1569660"/>
          </a:xfrm>
          <a:prstGeom prst="rect">
            <a:avLst/>
          </a:prstGeom>
          <a:noFill/>
        </p:spPr>
        <p:txBody>
          <a:bodyPr wrap="square" rtlCol="0" anchor="ctr">
            <a:spAutoFit/>
          </a:bodyPr>
          <a:lstStyle/>
          <a:p>
            <a:pPr algn="ctr"/>
            <a:r>
              <a:rPr lang="en-US" sz="2400" dirty="0">
                <a:solidFill>
                  <a:schemeClr val="bg1"/>
                </a:solidFill>
              </a:rPr>
              <a:t>Identify First Letter in the Test Name</a:t>
            </a:r>
          </a:p>
        </p:txBody>
      </p:sp>
      <p:sp>
        <p:nvSpPr>
          <p:cNvPr id="8" name="Rounded Rectangular Callout 7">
            <a:extLst>
              <a:ext uri="{FF2B5EF4-FFF2-40B4-BE49-F238E27FC236}">
                <a16:creationId xmlns:a16="http://schemas.microsoft.com/office/drawing/2014/main" id="{E73292F6-6AFD-5E44-9C53-3CBEF5763EF8}"/>
              </a:ext>
            </a:extLst>
          </p:cNvPr>
          <p:cNvSpPr/>
          <p:nvPr/>
        </p:nvSpPr>
        <p:spPr>
          <a:xfrm>
            <a:off x="9641314" y="4118194"/>
            <a:ext cx="1623863" cy="1538881"/>
          </a:xfrm>
          <a:prstGeom prst="wedgeRoundRectCallout">
            <a:avLst>
              <a:gd name="adj1" fmla="val -78158"/>
              <a:gd name="adj2" fmla="val -5185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9820EC3-0523-834F-BD25-249F92DA3084}"/>
              </a:ext>
            </a:extLst>
          </p:cNvPr>
          <p:cNvSpPr txBox="1"/>
          <p:nvPr/>
        </p:nvSpPr>
        <p:spPr>
          <a:xfrm>
            <a:off x="9651330" y="4087415"/>
            <a:ext cx="1537647" cy="1569660"/>
          </a:xfrm>
          <a:prstGeom prst="rect">
            <a:avLst/>
          </a:prstGeom>
          <a:noFill/>
        </p:spPr>
        <p:txBody>
          <a:bodyPr wrap="square" rtlCol="0" anchor="ctr">
            <a:spAutoFit/>
          </a:bodyPr>
          <a:lstStyle/>
          <a:p>
            <a:pPr algn="ctr"/>
            <a:r>
              <a:rPr lang="en-US" sz="2400" dirty="0">
                <a:solidFill>
                  <a:schemeClr val="bg1"/>
                </a:solidFill>
              </a:rPr>
              <a:t>Count the Test Names by First Letter</a:t>
            </a:r>
          </a:p>
        </p:txBody>
      </p:sp>
      <p:sp>
        <p:nvSpPr>
          <p:cNvPr id="10" name="Rounded Rectangular Callout 9">
            <a:extLst>
              <a:ext uri="{FF2B5EF4-FFF2-40B4-BE49-F238E27FC236}">
                <a16:creationId xmlns:a16="http://schemas.microsoft.com/office/drawing/2014/main" id="{B572BCC5-9A17-BE4D-9E27-DAE6D85E166A}"/>
              </a:ext>
            </a:extLst>
          </p:cNvPr>
          <p:cNvSpPr/>
          <p:nvPr/>
        </p:nvSpPr>
        <p:spPr>
          <a:xfrm>
            <a:off x="5872642" y="4770479"/>
            <a:ext cx="1623863" cy="1538881"/>
          </a:xfrm>
          <a:prstGeom prst="wedgeRoundRectCallout">
            <a:avLst>
              <a:gd name="adj1" fmla="val -78158"/>
              <a:gd name="adj2" fmla="val -5185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0E59FB7-F0EE-5748-9307-286FAA8581B7}"/>
              </a:ext>
            </a:extLst>
          </p:cNvPr>
          <p:cNvSpPr txBox="1"/>
          <p:nvPr/>
        </p:nvSpPr>
        <p:spPr>
          <a:xfrm>
            <a:off x="5882658" y="4924365"/>
            <a:ext cx="1537647" cy="1200329"/>
          </a:xfrm>
          <a:prstGeom prst="rect">
            <a:avLst/>
          </a:prstGeom>
          <a:noFill/>
        </p:spPr>
        <p:txBody>
          <a:bodyPr wrap="square" rtlCol="0" anchor="ctr">
            <a:spAutoFit/>
          </a:bodyPr>
          <a:lstStyle/>
          <a:p>
            <a:pPr algn="ctr"/>
            <a:r>
              <a:rPr lang="en-US" sz="2400" dirty="0">
                <a:solidFill>
                  <a:schemeClr val="bg1"/>
                </a:solidFill>
              </a:rPr>
              <a:t>Make a bar plot of the Data</a:t>
            </a:r>
          </a:p>
        </p:txBody>
      </p:sp>
    </p:spTree>
    <p:extLst>
      <p:ext uri="{BB962C8B-B14F-4D97-AF65-F5344CB8AC3E}">
        <p14:creationId xmlns:p14="http://schemas.microsoft.com/office/powerpoint/2010/main" val="2072609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264923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Into an insightful visualization</a:t>
            </a:r>
            <a:endParaRPr lang="en-US" sz="2800" dirty="0"/>
          </a:p>
        </p:txBody>
      </p:sp>
      <p:pic>
        <p:nvPicPr>
          <p:cNvPr id="4" name="Picture 3">
            <a:extLst>
              <a:ext uri="{FF2B5EF4-FFF2-40B4-BE49-F238E27FC236}">
                <a16:creationId xmlns:a16="http://schemas.microsoft.com/office/drawing/2014/main" id="{AA566E14-B632-FE44-A834-F33937CA44FB}"/>
              </a:ext>
            </a:extLst>
          </p:cNvPr>
          <p:cNvPicPr>
            <a:picLocks noChangeAspect="1"/>
          </p:cNvPicPr>
          <p:nvPr/>
        </p:nvPicPr>
        <p:blipFill>
          <a:blip r:embed="rId3"/>
          <a:stretch>
            <a:fillRect/>
          </a:stretch>
        </p:blipFill>
        <p:spPr>
          <a:xfrm>
            <a:off x="3673366" y="454660"/>
            <a:ext cx="7099300" cy="5854700"/>
          </a:xfrm>
          <a:prstGeom prst="rect">
            <a:avLst/>
          </a:prstGeom>
        </p:spPr>
      </p:pic>
    </p:spTree>
    <p:extLst>
      <p:ext uri="{BB962C8B-B14F-4D97-AF65-F5344CB8AC3E}">
        <p14:creationId xmlns:p14="http://schemas.microsoft.com/office/powerpoint/2010/main" val="6766482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Console… I only just knew you</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As the complexity of our coding increases, the ability to iterate our lines of code as we write becomes apparent</a:t>
            </a:r>
          </a:p>
          <a:p>
            <a:pPr>
              <a:buFont typeface="Arial" panose="020B0604020202020204" pitchFamily="34" charset="0"/>
              <a:buChar char="•"/>
            </a:pPr>
            <a:endParaRPr lang="en-US" sz="3200" dirty="0"/>
          </a:p>
          <a:p>
            <a:pPr>
              <a:buFont typeface="Arial" panose="020B0604020202020204" pitchFamily="34" charset="0"/>
              <a:buChar char="•"/>
            </a:pPr>
            <a:r>
              <a:rPr lang="en-US" sz="3200" dirty="0"/>
              <a:t>We find it increasing difficult to manage the names and states of objects in our environment</a:t>
            </a:r>
          </a:p>
          <a:p>
            <a:pPr>
              <a:buFont typeface="Arial" panose="020B0604020202020204" pitchFamily="34" charset="0"/>
              <a:buChar char="•"/>
            </a:pPr>
            <a:endParaRPr lang="en-US" sz="3200" dirty="0"/>
          </a:p>
          <a:p>
            <a:pPr>
              <a:buFont typeface="Arial" panose="020B0604020202020204" pitchFamily="34" charset="0"/>
              <a:buChar char="•"/>
            </a:pPr>
            <a:r>
              <a:rPr lang="en-US" sz="3200" dirty="0"/>
              <a:t>And the console lays bare its limitations</a:t>
            </a:r>
          </a:p>
          <a:p>
            <a:pPr>
              <a:buFont typeface="Arial" panose="020B0604020202020204" pitchFamily="34" charset="0"/>
              <a:buChar char="•"/>
            </a:pPr>
            <a:endParaRPr lang="en-US" sz="3200" dirty="0"/>
          </a:p>
          <a:p>
            <a:pPr>
              <a:buFont typeface="Arial" panose="020B0604020202020204" pitchFamily="34" charset="0"/>
              <a:buChar char="•"/>
            </a:pPr>
            <a:endParaRPr lang="en-US" sz="2800" dirty="0"/>
          </a:p>
        </p:txBody>
      </p:sp>
    </p:spTree>
    <p:extLst>
      <p:ext uri="{BB962C8B-B14F-4D97-AF65-F5344CB8AC3E}">
        <p14:creationId xmlns:p14="http://schemas.microsoft.com/office/powerpoint/2010/main" val="71161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A51C325-3243-7A45-9C5A-EDC26A65A9B1}"/>
              </a:ext>
            </a:extLst>
          </p:cNvPr>
          <p:cNvSpPr/>
          <p:nvPr/>
        </p:nvSpPr>
        <p:spPr>
          <a:xfrm rot="1267757">
            <a:off x="4713278" y="3942052"/>
            <a:ext cx="1767189" cy="211287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ounded Rectangular Callout 35">
            <a:extLst>
              <a:ext uri="{FF2B5EF4-FFF2-40B4-BE49-F238E27FC236}">
                <a16:creationId xmlns:a16="http://schemas.microsoft.com/office/drawing/2014/main" id="{11DAB16A-D06D-FE4C-9F9B-589B6175D7B2}"/>
              </a:ext>
            </a:extLst>
          </p:cNvPr>
          <p:cNvSpPr/>
          <p:nvPr/>
        </p:nvSpPr>
        <p:spPr>
          <a:xfrm>
            <a:off x="8011995" y="930897"/>
            <a:ext cx="3204644" cy="2608974"/>
          </a:xfrm>
          <a:prstGeom prst="wedgeRoundRectCallout">
            <a:avLst>
              <a:gd name="adj1" fmla="val -85280"/>
              <a:gd name="adj2" fmla="val -302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 Hero is Born</a:t>
            </a:r>
          </a:p>
        </p:txBody>
      </p:sp>
      <p:pic>
        <p:nvPicPr>
          <p:cNvPr id="2050" name="Picture 2" descr="http://readxl.tidyverse.org/">
            <a:extLst>
              <a:ext uri="{FF2B5EF4-FFF2-40B4-BE49-F238E27FC236}">
                <a16:creationId xmlns:a16="http://schemas.microsoft.com/office/drawing/2014/main" id="{EAD6BF3F-D6CC-8B4D-95CF-040618C349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4639" y="2900856"/>
            <a:ext cx="2325840" cy="269590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106954EC-25A2-C840-BDBB-E02E6168791F}"/>
              </a:ext>
            </a:extLst>
          </p:cNvPr>
          <p:cNvCxnSpPr>
            <a:cxnSpLocks/>
          </p:cNvCxnSpPr>
          <p:nvPr/>
        </p:nvCxnSpPr>
        <p:spPr>
          <a:xfrm flipH="1">
            <a:off x="5029200" y="52026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AB5667-61C7-B349-9ABF-3B6EF8A03F41}"/>
              </a:ext>
            </a:extLst>
          </p:cNvPr>
          <p:cNvCxnSpPr>
            <a:cxnSpLocks/>
          </p:cNvCxnSpPr>
          <p:nvPr/>
        </p:nvCxnSpPr>
        <p:spPr>
          <a:xfrm>
            <a:off x="5029200" y="57859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0386C4-3746-C14D-A545-8AA86169A1D1}"/>
              </a:ext>
            </a:extLst>
          </p:cNvPr>
          <p:cNvCxnSpPr>
            <a:cxnSpLocks/>
          </p:cNvCxnSpPr>
          <p:nvPr/>
        </p:nvCxnSpPr>
        <p:spPr>
          <a:xfrm>
            <a:off x="4593021" y="6435276"/>
            <a:ext cx="436179" cy="0"/>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0C1835F3-4226-5747-A53B-DE56ED172424}"/>
              </a:ext>
            </a:extLst>
          </p:cNvPr>
          <p:cNvGrpSpPr/>
          <p:nvPr/>
        </p:nvGrpSpPr>
        <p:grpSpPr>
          <a:xfrm flipH="1">
            <a:off x="6599348" y="5202621"/>
            <a:ext cx="846082" cy="1232655"/>
            <a:chOff x="4745421" y="5355021"/>
            <a:chExt cx="846082" cy="1232655"/>
          </a:xfrm>
        </p:grpSpPr>
        <p:cxnSp>
          <p:nvCxnSpPr>
            <p:cNvPr id="16" name="Straight Connector 15">
              <a:extLst>
                <a:ext uri="{FF2B5EF4-FFF2-40B4-BE49-F238E27FC236}">
                  <a16:creationId xmlns:a16="http://schemas.microsoft.com/office/drawing/2014/main" id="{343E998F-EB47-CB44-AE87-02DD880DF424}"/>
                </a:ext>
              </a:extLst>
            </p:cNvPr>
            <p:cNvCxnSpPr>
              <a:cxnSpLocks/>
            </p:cNvCxnSpPr>
            <p:nvPr/>
          </p:nvCxnSpPr>
          <p:spPr>
            <a:xfrm flipH="1">
              <a:off x="5181600" y="53550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C55DC6B-0109-E640-9BE4-1790BDCDDC39}"/>
                </a:ext>
              </a:extLst>
            </p:cNvPr>
            <p:cNvGrpSpPr/>
            <p:nvPr/>
          </p:nvGrpSpPr>
          <p:grpSpPr>
            <a:xfrm>
              <a:off x="4745421" y="5938345"/>
              <a:ext cx="436179" cy="649331"/>
              <a:chOff x="4745421" y="5938345"/>
              <a:chExt cx="436179" cy="649331"/>
            </a:xfrm>
          </p:grpSpPr>
          <p:cxnSp>
            <p:nvCxnSpPr>
              <p:cNvPr id="17" name="Straight Connector 16">
                <a:extLst>
                  <a:ext uri="{FF2B5EF4-FFF2-40B4-BE49-F238E27FC236}">
                    <a16:creationId xmlns:a16="http://schemas.microsoft.com/office/drawing/2014/main" id="{D60E7F4F-5747-E94C-A41C-2D868A9C1AF2}"/>
                  </a:ext>
                </a:extLst>
              </p:cNvPr>
              <p:cNvCxnSpPr>
                <a:cxnSpLocks/>
              </p:cNvCxnSpPr>
              <p:nvPr/>
            </p:nvCxnSpPr>
            <p:spPr>
              <a:xfrm>
                <a:off x="5181600" y="59383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B9DC967-7D62-4144-87D4-E550D226F790}"/>
                  </a:ext>
                </a:extLst>
              </p:cNvPr>
              <p:cNvCxnSpPr>
                <a:cxnSpLocks/>
              </p:cNvCxnSpPr>
              <p:nvPr/>
            </p:nvCxnSpPr>
            <p:spPr>
              <a:xfrm>
                <a:off x="4745421" y="6587676"/>
                <a:ext cx="436179" cy="0"/>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grpSp>
      <p:cxnSp>
        <p:nvCxnSpPr>
          <p:cNvPr id="22" name="Straight Connector 21">
            <a:extLst>
              <a:ext uri="{FF2B5EF4-FFF2-40B4-BE49-F238E27FC236}">
                <a16:creationId xmlns:a16="http://schemas.microsoft.com/office/drawing/2014/main" id="{D33802C3-2E78-4F49-B3FF-9411955F6E49}"/>
              </a:ext>
            </a:extLst>
          </p:cNvPr>
          <p:cNvCxnSpPr>
            <a:cxnSpLocks/>
          </p:cNvCxnSpPr>
          <p:nvPr/>
        </p:nvCxnSpPr>
        <p:spPr>
          <a:xfrm rot="16200000">
            <a:off x="7327191" y="3726657"/>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9A57316-987C-BD43-9EBB-8B3346EF9FC7}"/>
              </a:ext>
            </a:extLst>
          </p:cNvPr>
          <p:cNvCxnSpPr>
            <a:cxnSpLocks/>
          </p:cNvCxnSpPr>
          <p:nvPr/>
        </p:nvCxnSpPr>
        <p:spPr>
          <a:xfrm rot="10800000" flipH="1">
            <a:off x="7823803" y="3186528"/>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4814D9E-EE57-B049-8958-12CBA06B4A8C}"/>
              </a:ext>
            </a:extLst>
          </p:cNvPr>
          <p:cNvGrpSpPr/>
          <p:nvPr/>
        </p:nvGrpSpPr>
        <p:grpSpPr>
          <a:xfrm rot="5400000">
            <a:off x="4104606" y="3413237"/>
            <a:ext cx="409903" cy="1210162"/>
            <a:chOff x="5181600" y="5355021"/>
            <a:chExt cx="409903" cy="1210162"/>
          </a:xfrm>
        </p:grpSpPr>
        <p:cxnSp>
          <p:nvCxnSpPr>
            <p:cNvPr id="27" name="Straight Connector 26">
              <a:extLst>
                <a:ext uri="{FF2B5EF4-FFF2-40B4-BE49-F238E27FC236}">
                  <a16:creationId xmlns:a16="http://schemas.microsoft.com/office/drawing/2014/main" id="{D7C01906-8741-624B-8133-498900C585C9}"/>
                </a:ext>
              </a:extLst>
            </p:cNvPr>
            <p:cNvCxnSpPr>
              <a:cxnSpLocks/>
            </p:cNvCxnSpPr>
            <p:nvPr/>
          </p:nvCxnSpPr>
          <p:spPr>
            <a:xfrm flipH="1">
              <a:off x="5181600" y="53550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9CBB530-8EBF-984B-9AF3-3C212EB13B9F}"/>
                </a:ext>
              </a:extLst>
            </p:cNvPr>
            <p:cNvCxnSpPr>
              <a:cxnSpLocks/>
            </p:cNvCxnSpPr>
            <p:nvPr/>
          </p:nvCxnSpPr>
          <p:spPr>
            <a:xfrm>
              <a:off x="5181601" y="59383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511EC99D-44D0-3B49-AF73-B210C214A86F}"/>
              </a:ext>
            </a:extLst>
          </p:cNvPr>
          <p:cNvSpPr/>
          <p:nvPr/>
        </p:nvSpPr>
        <p:spPr>
          <a:xfrm>
            <a:off x="5387078" y="1519895"/>
            <a:ext cx="1380961" cy="13809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1A0927D-6D36-974F-83A1-0B2B07C8C835}"/>
              </a:ext>
            </a:extLst>
          </p:cNvPr>
          <p:cNvSpPr/>
          <p:nvPr/>
        </p:nvSpPr>
        <p:spPr>
          <a:xfrm rot="20668628">
            <a:off x="5819240" y="2456632"/>
            <a:ext cx="516636" cy="15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7EC086F-48BB-9647-B476-6E952F2FC66E}"/>
              </a:ext>
            </a:extLst>
          </p:cNvPr>
          <p:cNvSpPr/>
          <p:nvPr/>
        </p:nvSpPr>
        <p:spPr>
          <a:xfrm>
            <a:off x="5690081" y="1977066"/>
            <a:ext cx="258318" cy="25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5237164-AB0E-6943-BAC3-17776E8A5AB7}"/>
              </a:ext>
            </a:extLst>
          </p:cNvPr>
          <p:cNvSpPr/>
          <p:nvPr/>
        </p:nvSpPr>
        <p:spPr>
          <a:xfrm>
            <a:off x="6126356" y="1977066"/>
            <a:ext cx="258318" cy="25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0B88154-6FF4-324C-9546-1505FC73D2D9}"/>
              </a:ext>
            </a:extLst>
          </p:cNvPr>
          <p:cNvSpPr txBox="1"/>
          <p:nvPr/>
        </p:nvSpPr>
        <p:spPr>
          <a:xfrm>
            <a:off x="8262402" y="585216"/>
            <a:ext cx="2718018" cy="295465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Hi!  My name is Mark Down and I am here to save earth from non-reproducible reporting.</a:t>
            </a:r>
            <a:endParaRPr lang="en-US" dirty="0">
              <a:solidFill>
                <a:schemeClr val="bg1"/>
              </a:solidFill>
            </a:endParaRPr>
          </a:p>
        </p:txBody>
      </p:sp>
      <p:pic>
        <p:nvPicPr>
          <p:cNvPr id="25" name="Timer_Black_W_10_Alarm-6">
            <a:hlinkClick r:id="" action="ppaction://media"/>
            <a:extLst>
              <a:ext uri="{FF2B5EF4-FFF2-40B4-BE49-F238E27FC236}">
                <a16:creationId xmlns:a16="http://schemas.microsoft.com/office/drawing/2014/main" id="{C642FAAB-A2CC-2B45-AA77-9042049A57F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680030" y="5679828"/>
            <a:ext cx="2130970" cy="637613"/>
          </a:xfrm>
          <a:prstGeom prst="rect">
            <a:avLst/>
          </a:prstGeom>
          <a:ln>
            <a:solidFill>
              <a:schemeClr val="bg1">
                <a:lumMod val="50000"/>
              </a:schemeClr>
            </a:solidFill>
          </a:ln>
        </p:spPr>
      </p:pic>
    </p:spTree>
    <p:extLst>
      <p:ext uri="{BB962C8B-B14F-4D97-AF65-F5344CB8AC3E}">
        <p14:creationId xmlns:p14="http://schemas.microsoft.com/office/powerpoint/2010/main" val="26250877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5"/>
                                        </p:tgtEl>
                                      </p:cBhvr>
                                    </p:cmd>
                                  </p:childTnLst>
                                </p:cTn>
                              </p:par>
                            </p:childTnLst>
                          </p:cTn>
                        </p:par>
                      </p:childTnLst>
                    </p:cTn>
                  </p:par>
                </p:childTnLst>
              </p:cTn>
              <p:nextCondLst>
                <p:cond evt="onClick" delay="0">
                  <p:tgtEl>
                    <p:spTgt spid="25"/>
                  </p:tgtEl>
                </p:cond>
              </p:nextCondLst>
            </p:seq>
            <p:video>
              <p:cMediaNode vol="80000">
                <p:cTn id="7" fill="hold" display="0">
                  <p:stCondLst>
                    <p:cond delay="indefinite"/>
                  </p:stCondLst>
                </p:cTn>
                <p:tgtEl>
                  <p:spTgt spid="25"/>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275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Getting Oriented to R</a:t>
            </a:r>
            <a:br>
              <a:rPr lang="en-US" dirty="0"/>
            </a:br>
            <a:endParaRPr lang="en-US" sz="3600" dirty="0"/>
          </a:p>
        </p:txBody>
      </p:sp>
    </p:spTree>
    <p:extLst>
      <p:ext uri="{BB962C8B-B14F-4D97-AF65-F5344CB8AC3E}">
        <p14:creationId xmlns:p14="http://schemas.microsoft.com/office/powerpoint/2010/main" val="3199939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7503187" cy="4023360"/>
          </a:xfrm>
          <a:prstGeom prst="rect">
            <a:avLst/>
          </a:prstGeom>
        </p:spPr>
        <p:txBody>
          <a:bodyPr>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statistical programming language.  </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 you can load, analyze, and visualize data.</a:t>
            </a:r>
          </a:p>
          <a:p>
            <a:pPr>
              <a:buFont typeface="Arial" panose="020B0604020202020204" pitchFamily="34" charset="0"/>
              <a:buChar char="•"/>
            </a:pPr>
            <a:endParaRPr lang="en-US" sz="3200" dirty="0"/>
          </a:p>
          <a:p>
            <a:pPr>
              <a:buFont typeface="Arial" panose="020B0604020202020204" pitchFamily="34" charset="0"/>
              <a:buChar char="•"/>
            </a:pPr>
            <a:r>
              <a:rPr lang="en-US" sz="3200" dirty="0"/>
              <a:t>R also provides an environment in which we can conduct reproducible data analysis.</a:t>
            </a:r>
          </a:p>
          <a:p>
            <a:pPr lvl="1">
              <a:buFont typeface="Arial" panose="020B0604020202020204" pitchFamily="34" charset="0"/>
              <a:buChar char="•"/>
            </a:pPr>
            <a:endParaRPr lang="en-US" sz="2800" dirty="0"/>
          </a:p>
          <a:p>
            <a:pPr lvl="1">
              <a:buFont typeface="Arial" panose="020B0604020202020204" pitchFamily="34" charset="0"/>
              <a:buChar char="•"/>
            </a:pPr>
            <a:r>
              <a:rPr lang="en-US" sz="2800" dirty="0"/>
              <a:t>Documented</a:t>
            </a:r>
          </a:p>
          <a:p>
            <a:pPr lvl="1">
              <a:buFont typeface="Arial" panose="020B0604020202020204" pitchFamily="34" charset="0"/>
              <a:buChar char="•"/>
            </a:pPr>
            <a:r>
              <a:rPr lang="en-US" sz="2800" dirty="0"/>
              <a:t>Revisable</a:t>
            </a:r>
          </a:p>
          <a:p>
            <a:pPr lvl="1">
              <a:buFont typeface="Arial" panose="020B0604020202020204" pitchFamily="34" charset="0"/>
              <a:buChar char="•"/>
            </a:pPr>
            <a:r>
              <a:rPr lang="en-US" sz="2800" dirty="0"/>
              <a:t>Shareable</a:t>
            </a:r>
          </a:p>
        </p:txBody>
      </p:sp>
      <p:pic>
        <p:nvPicPr>
          <p:cNvPr id="7" name="Picture 6">
            <a:extLst>
              <a:ext uri="{FF2B5EF4-FFF2-40B4-BE49-F238E27FC236}">
                <a16:creationId xmlns:a16="http://schemas.microsoft.com/office/drawing/2014/main" id="{714E9F60-A3E9-E94C-ACF3-8BBFBB1DE259}"/>
              </a:ext>
            </a:extLst>
          </p:cNvPr>
          <p:cNvPicPr>
            <a:picLocks noChangeAspect="1"/>
          </p:cNvPicPr>
          <p:nvPr/>
        </p:nvPicPr>
        <p:blipFill>
          <a:blip r:embed="rId3"/>
          <a:stretch>
            <a:fillRect/>
          </a:stretch>
        </p:blipFill>
        <p:spPr>
          <a:xfrm>
            <a:off x="8275067" y="3565544"/>
            <a:ext cx="3135790" cy="2743816"/>
          </a:xfrm>
          <a:prstGeom prst="rect">
            <a:avLst/>
          </a:prstGeom>
        </p:spPr>
      </p:pic>
    </p:spTree>
    <p:extLst>
      <p:ext uri="{BB962C8B-B14F-4D97-AF65-F5344CB8AC3E}">
        <p14:creationId xmlns:p14="http://schemas.microsoft.com/office/powerpoint/2010/main" val="1462958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The Portal to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is an integrated development environment (IDE)</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RStudio we can interact with the R programming language to:</a:t>
            </a:r>
          </a:p>
          <a:p>
            <a:pPr>
              <a:buFont typeface="Arial" panose="020B0604020202020204" pitchFamily="34" charset="0"/>
              <a:buChar char="•"/>
            </a:pPr>
            <a:endParaRPr lang="en-US" sz="3200" dirty="0"/>
          </a:p>
          <a:p>
            <a:pPr lvl="1">
              <a:buFont typeface="Arial" panose="020B0604020202020204" pitchFamily="34" charset="0"/>
              <a:buChar char="•"/>
            </a:pPr>
            <a:r>
              <a:rPr lang="en-US" sz="2800" dirty="0"/>
              <a:t>Write and execute code interactively</a:t>
            </a:r>
          </a:p>
          <a:p>
            <a:pPr lvl="1">
              <a:buFont typeface="Arial" panose="020B0604020202020204" pitchFamily="34" charset="0"/>
              <a:buChar char="•"/>
            </a:pPr>
            <a:r>
              <a:rPr lang="en-US" sz="2800" dirty="0"/>
              <a:t>View data</a:t>
            </a:r>
          </a:p>
          <a:p>
            <a:pPr lvl="1">
              <a:buFont typeface="Arial" panose="020B0604020202020204" pitchFamily="34" charset="0"/>
              <a:buChar char="•"/>
            </a:pPr>
            <a:r>
              <a:rPr lang="en-US" sz="2800" dirty="0"/>
              <a:t>Debug and fix errors</a:t>
            </a:r>
          </a:p>
          <a:p>
            <a:pPr lvl="1">
              <a:buFont typeface="Arial" panose="020B0604020202020204" pitchFamily="34" charset="0"/>
              <a:buChar char="•"/>
            </a:pPr>
            <a:r>
              <a:rPr lang="en-US" sz="2800" dirty="0"/>
              <a:t>Author our code</a:t>
            </a:r>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6F164E8A-F54B-504C-A5BD-023ADE32CA30}"/>
              </a:ext>
            </a:extLst>
          </p:cNvPr>
          <p:cNvPicPr>
            <a:picLocks noChangeAspect="1"/>
          </p:cNvPicPr>
          <p:nvPr/>
        </p:nvPicPr>
        <p:blipFill>
          <a:blip r:embed="rId3"/>
          <a:stretch>
            <a:fillRect/>
          </a:stretch>
        </p:blipFill>
        <p:spPr>
          <a:xfrm>
            <a:off x="9288948" y="3909060"/>
            <a:ext cx="2324983" cy="2601468"/>
          </a:xfrm>
          <a:prstGeom prst="rect">
            <a:avLst/>
          </a:prstGeom>
        </p:spPr>
      </p:pic>
    </p:spTree>
    <p:extLst>
      <p:ext uri="{BB962C8B-B14F-4D97-AF65-F5344CB8AC3E}">
        <p14:creationId xmlns:p14="http://schemas.microsoft.com/office/powerpoint/2010/main" val="3082633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a:extLst>
              <a:ext uri="{FF2B5EF4-FFF2-40B4-BE49-F238E27FC236}">
                <a16:creationId xmlns:a16="http://schemas.microsoft.com/office/drawing/2014/main" id="{B4F740FA-AB09-E14F-8F1B-1017962973F8}"/>
              </a:ext>
            </a:extLst>
          </p:cNvPr>
          <p:cNvSpPr/>
          <p:nvPr/>
        </p:nvSpPr>
        <p:spPr>
          <a:xfrm rot="21034642" flipH="1">
            <a:off x="7395642" y="2834639"/>
            <a:ext cx="2077818" cy="1098121"/>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loud 2">
            <a:extLst>
              <a:ext uri="{FF2B5EF4-FFF2-40B4-BE49-F238E27FC236}">
                <a16:creationId xmlns:a16="http://schemas.microsoft.com/office/drawing/2014/main" id="{51E1FE6F-60BE-D14A-8070-8A176633930D}"/>
              </a:ext>
            </a:extLst>
          </p:cNvPr>
          <p:cNvSpPr/>
          <p:nvPr/>
        </p:nvSpPr>
        <p:spPr>
          <a:xfrm>
            <a:off x="8639503" y="1335024"/>
            <a:ext cx="3042745" cy="1608082"/>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RStudio:  In the Cloud… In Your Home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Cloud: An online hosted version of RStudio that we will use for today’s course</a:t>
            </a:r>
          </a:p>
          <a:p>
            <a:pPr>
              <a:buFont typeface="Arial" panose="020B0604020202020204" pitchFamily="34" charset="0"/>
              <a:buChar char="•"/>
            </a:pPr>
            <a:endParaRPr lang="en-US" sz="3200" dirty="0"/>
          </a:p>
          <a:p>
            <a:pPr>
              <a:buFont typeface="Arial" panose="020B0604020202020204" pitchFamily="34" charset="0"/>
              <a:buChar char="•"/>
            </a:pPr>
            <a:r>
              <a:rPr lang="en-US" sz="3200" dirty="0"/>
              <a:t>RStudio Desktop:  A locally installed version of RStudio that you will use when you get home to continue your learning</a:t>
            </a:r>
            <a:endParaRPr lang="en-US" sz="2800" dirty="0"/>
          </a:p>
        </p:txBody>
      </p:sp>
    </p:spTree>
    <p:extLst>
      <p:ext uri="{BB962C8B-B14F-4D97-AF65-F5344CB8AC3E}">
        <p14:creationId xmlns:p14="http://schemas.microsoft.com/office/powerpoint/2010/main" val="3597607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92500" lnSpcReduction="10000"/>
          </a:bodyPr>
          <a:lstStyle/>
          <a:p>
            <a:pPr marL="0" indent="0">
              <a:buNone/>
            </a:pPr>
            <a:r>
              <a:rPr lang="en-US" dirty="0"/>
              <a:t>Navigate to: </a:t>
            </a:r>
            <a:r>
              <a:rPr lang="en-US" dirty="0">
                <a:hlinkClick r:id="rId3"/>
              </a:rPr>
              <a:t>https://rstudio.cloud/</a:t>
            </a:r>
            <a:endParaRPr lang="en-US" dirty="0"/>
          </a:p>
          <a:p>
            <a:pPr marL="0" indent="0">
              <a:buNone/>
            </a:pPr>
            <a:endParaRPr lang="en-US" dirty="0"/>
          </a:p>
          <a:p>
            <a:pPr marL="0" indent="0">
              <a:buNone/>
            </a:pPr>
            <a:r>
              <a:rPr lang="en-US" dirty="0"/>
              <a:t>Enter your log in credentials</a:t>
            </a:r>
          </a:p>
          <a:p>
            <a:pPr marL="0" indent="0">
              <a:buNone/>
            </a:pPr>
            <a:endParaRPr lang="en-US" dirty="0"/>
          </a:p>
          <a:p>
            <a:pPr marL="0" indent="0">
              <a:buNone/>
            </a:pPr>
            <a:r>
              <a:rPr lang="en-US" dirty="0"/>
              <a:t>Select “API R Workshop 2019”</a:t>
            </a:r>
            <a:endParaRPr lang="en-US" sz="4400" dirty="0"/>
          </a:p>
        </p:txBody>
      </p:sp>
    </p:spTree>
    <p:extLst>
      <p:ext uri="{BB962C8B-B14F-4D97-AF65-F5344CB8AC3E}">
        <p14:creationId xmlns:p14="http://schemas.microsoft.com/office/powerpoint/2010/main" val="1553485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the RStudio Environment </a:t>
            </a:r>
          </a:p>
        </p:txBody>
      </p:sp>
      <p:pic>
        <p:nvPicPr>
          <p:cNvPr id="3" name="Picture 2">
            <a:extLst>
              <a:ext uri="{FF2B5EF4-FFF2-40B4-BE49-F238E27FC236}">
                <a16:creationId xmlns:a16="http://schemas.microsoft.com/office/drawing/2014/main" id="{C33B4ABB-F853-9848-8831-466A005F9E90}"/>
              </a:ext>
            </a:extLst>
          </p:cNvPr>
          <p:cNvPicPr>
            <a:picLocks noChangeAspect="1"/>
          </p:cNvPicPr>
          <p:nvPr/>
        </p:nvPicPr>
        <p:blipFill>
          <a:blip r:embed="rId3"/>
          <a:stretch>
            <a:fillRect/>
          </a:stretch>
        </p:blipFill>
        <p:spPr>
          <a:xfrm>
            <a:off x="697423" y="133932"/>
            <a:ext cx="10744200" cy="6584584"/>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697423" y="697424"/>
            <a:ext cx="5796367" cy="60210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90" y="2648324"/>
            <a:ext cx="4947833" cy="40701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4947833" cy="1894796"/>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697423" y="6095048"/>
            <a:ext cx="2113210" cy="584775"/>
          </a:xfrm>
          <a:prstGeom prst="rect">
            <a:avLst/>
          </a:prstGeom>
          <a:noFill/>
        </p:spPr>
        <p:txBody>
          <a:bodyPr wrap="square" rtlCol="0">
            <a:spAutoFit/>
          </a:bodyPr>
          <a:lstStyle/>
          <a:p>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6510309" y="6133741"/>
            <a:ext cx="2113210" cy="584775"/>
          </a:xfrm>
          <a:prstGeom prst="rect">
            <a:avLst/>
          </a:prstGeom>
          <a:noFill/>
        </p:spPr>
        <p:txBody>
          <a:bodyPr wrap="square" rtlCol="0">
            <a:spAutoFit/>
          </a:bodyPr>
          <a:lstStyle/>
          <a:p>
            <a:r>
              <a:rPr lang="en-US" sz="3200" dirty="0">
                <a:solidFill>
                  <a:schemeClr val="accent6"/>
                </a:solidFill>
              </a:rPr>
              <a:t>OUTPUT</a:t>
            </a:r>
          </a:p>
        </p:txBody>
      </p:sp>
      <p:sp>
        <p:nvSpPr>
          <p:cNvPr id="11" name="TextBox 10">
            <a:extLst>
              <a:ext uri="{FF2B5EF4-FFF2-40B4-BE49-F238E27FC236}">
                <a16:creationId xmlns:a16="http://schemas.microsoft.com/office/drawing/2014/main" id="{352F4912-042A-2046-BF7C-2EDB1C86323E}"/>
              </a:ext>
            </a:extLst>
          </p:cNvPr>
          <p:cNvSpPr txBox="1"/>
          <p:nvPr/>
        </p:nvSpPr>
        <p:spPr>
          <a:xfrm>
            <a:off x="6510308" y="2035497"/>
            <a:ext cx="2775581" cy="584775"/>
          </a:xfrm>
          <a:prstGeom prst="rect">
            <a:avLst/>
          </a:prstGeom>
          <a:noFill/>
        </p:spPr>
        <p:txBody>
          <a:bodyPr wrap="square" rtlCol="0">
            <a:spAutoFit/>
          </a:bodyPr>
          <a:lstStyle/>
          <a:p>
            <a:r>
              <a:rPr lang="en-US" sz="3200" dirty="0">
                <a:solidFill>
                  <a:schemeClr val="accent6"/>
                </a:solidFill>
              </a:rPr>
              <a:t>ENVIRONMENT</a:t>
            </a:r>
          </a:p>
        </p:txBody>
      </p:sp>
    </p:spTree>
    <p:extLst>
      <p:ext uri="{BB962C8B-B14F-4D97-AF65-F5344CB8AC3E}">
        <p14:creationId xmlns:p14="http://schemas.microsoft.com/office/powerpoint/2010/main" val="40177328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11069</TotalTime>
  <Words>3207</Words>
  <Application>Microsoft Macintosh PowerPoint</Application>
  <PresentationFormat>Widescreen</PresentationFormat>
  <Paragraphs>412</Paragraphs>
  <Slides>38</Slides>
  <Notes>37</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Monaco</vt:lpstr>
      <vt:lpstr>Tw Cen MT</vt:lpstr>
      <vt:lpstr>Tw Cen MT Condensed</vt:lpstr>
      <vt:lpstr>Wingdings</vt:lpstr>
      <vt:lpstr>Wingdings 3</vt:lpstr>
      <vt:lpstr>Integral</vt:lpstr>
      <vt:lpstr>R Language Primer and Programming Symposium on Data Sciences  </vt:lpstr>
      <vt:lpstr>PowerPoint Presentation</vt:lpstr>
      <vt:lpstr>PowerPoint Presentation</vt:lpstr>
      <vt:lpstr>Getting Oriented to R </vt:lpstr>
      <vt:lpstr>What is R?</vt:lpstr>
      <vt:lpstr>RStudio:  The Portal to R</vt:lpstr>
      <vt:lpstr>RStudio:  In the Cloud… In Your Home</vt:lpstr>
      <vt:lpstr>Your Turn #1 </vt:lpstr>
      <vt:lpstr>Overview of the RStudio Environment </vt:lpstr>
      <vt:lpstr>The Basics of Coding </vt:lpstr>
      <vt:lpstr>The Basics of Coding:  Calculation</vt:lpstr>
      <vt:lpstr>Your Turn #2 </vt:lpstr>
      <vt:lpstr>What did you get?</vt:lpstr>
      <vt:lpstr>The Basics of Coding:  Functions</vt:lpstr>
      <vt:lpstr>Your Turn #4 </vt:lpstr>
      <vt:lpstr>Putting Functions to Work</vt:lpstr>
      <vt:lpstr>The Basics of Coding:  Objects</vt:lpstr>
      <vt:lpstr>Checking the contents of an object</vt:lpstr>
      <vt:lpstr>Checking the contents of an object</vt:lpstr>
      <vt:lpstr>Bending objects to your will</vt:lpstr>
      <vt:lpstr>Your Turn #5 </vt:lpstr>
      <vt:lpstr>The Basics of Coding:  Packages</vt:lpstr>
      <vt:lpstr>Getting Tidy in the Verse</vt:lpstr>
      <vt:lpstr>Installing and Loading Packages</vt:lpstr>
      <vt:lpstr>Your Turn #5 </vt:lpstr>
      <vt:lpstr>Working with Dataframes (aka Useful Data) </vt:lpstr>
      <vt:lpstr>Dataframes:  Beyond the Vector</vt:lpstr>
      <vt:lpstr>Viewing the Contents of a Dataframe</vt:lpstr>
      <vt:lpstr>Viewing the Contents of a Dataframe</vt:lpstr>
      <vt:lpstr>Working with Dataframes at the Console</vt:lpstr>
      <vt:lpstr>Working with Dataframes at the Console</vt:lpstr>
      <vt:lpstr>Your Turn #6 </vt:lpstr>
      <vt:lpstr>Taking the Leap to Visualization </vt:lpstr>
      <vt:lpstr>Even Simple Dataframes Can Be Interesting</vt:lpstr>
      <vt:lpstr>PowerPoint Presentation</vt:lpstr>
      <vt:lpstr>Console… I only just knew you</vt:lpstr>
      <vt:lpstr>A Hero is Born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Joseph W Rudolf</cp:lastModifiedBy>
  <cp:revision>340</cp:revision>
  <cp:lastPrinted>2018-11-28T22:46:26Z</cp:lastPrinted>
  <dcterms:created xsi:type="dcterms:W3CDTF">2018-02-12T18:18:21Z</dcterms:created>
  <dcterms:modified xsi:type="dcterms:W3CDTF">2019-04-27T20:49:05Z</dcterms:modified>
</cp:coreProperties>
</file>